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2.wav" ContentType="audio/x-wav"/>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602" r:id="rId2"/>
    <p:sldId id="603" r:id="rId3"/>
    <p:sldId id="604" r:id="rId4"/>
    <p:sldId id="605" r:id="rId5"/>
    <p:sldId id="607" r:id="rId6"/>
    <p:sldId id="608" r:id="rId7"/>
    <p:sldId id="609" r:id="rId8"/>
    <p:sldId id="469" r:id="rId9"/>
    <p:sldId id="580" r:id="rId10"/>
    <p:sldId id="581" r:id="rId11"/>
    <p:sldId id="583" r:id="rId12"/>
    <p:sldId id="582" r:id="rId13"/>
    <p:sldId id="585" r:id="rId14"/>
    <p:sldId id="584" r:id="rId15"/>
    <p:sldId id="586" r:id="rId16"/>
    <p:sldId id="564" r:id="rId17"/>
    <p:sldId id="587" r:id="rId18"/>
    <p:sldId id="485" r:id="rId19"/>
    <p:sldId id="566" r:id="rId20"/>
    <p:sldId id="590" r:id="rId21"/>
    <p:sldId id="569" r:id="rId22"/>
    <p:sldId id="592" r:id="rId23"/>
    <p:sldId id="593" r:id="rId24"/>
    <p:sldId id="594" r:id="rId25"/>
    <p:sldId id="612" r:id="rId26"/>
    <p:sldId id="595" r:id="rId27"/>
    <p:sldId id="596" r:id="rId28"/>
    <p:sldId id="597" r:id="rId29"/>
    <p:sldId id="542" r:id="rId30"/>
    <p:sldId id="598" r:id="rId31"/>
    <p:sldId id="599" r:id="rId32"/>
    <p:sldId id="600" r:id="rId33"/>
    <p:sldId id="601" r:id="rId34"/>
    <p:sldId id="420" r:id="rId35"/>
    <p:sldId id="451" r:id="rId36"/>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yP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7E3"/>
    <a:srgbClr val="FFFFCC"/>
    <a:srgbClr val="CC0099"/>
    <a:srgbClr val="0000CC"/>
    <a:srgbClr val="B2EEB3"/>
    <a:srgbClr val="FF3399"/>
    <a:srgbClr val="008000"/>
    <a:srgbClr val="24CA40"/>
    <a:srgbClr val="00CC00"/>
    <a:srgbClr val="0C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88810" autoAdjust="0"/>
  </p:normalViewPr>
  <p:slideViewPr>
    <p:cSldViewPr>
      <p:cViewPr varScale="1">
        <p:scale>
          <a:sx n="106" d="100"/>
          <a:sy n="106" d="100"/>
        </p:scale>
        <p:origin x="105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07T11:53:17.72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9/16/2017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
          </p:nvPr>
        </p:nvSpPr>
        <p:spPr/>
        <p:txBody>
          <a:bodyPr/>
          <a:lstStyle/>
          <a:p>
            <a:pPr>
              <a:defRPr/>
            </a:pPr>
            <a:fld id="{351F7A92-17F5-4481-9EA1-02C93E8D8577}" type="datetime12">
              <a:rPr lang="vi-VN"/>
              <a:pPr>
                <a:defRPr/>
              </a:pPr>
              <a:t>23:11</a:t>
            </a:fld>
            <a:endParaRPr lang="vi-VN"/>
          </a:p>
        </p:txBody>
      </p:sp>
      <p:sp>
        <p:nvSpPr>
          <p:cNvPr id="3789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extLst>
      <p:ext uri="{BB962C8B-B14F-4D97-AF65-F5344CB8AC3E}">
        <p14:creationId xmlns:p14="http://schemas.microsoft.com/office/powerpoint/2010/main" val="351375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381000" y="685800"/>
            <a:ext cx="6096000" cy="3429000"/>
          </a:xfrm>
          <a:ln/>
        </p:spPr>
      </p:sp>
      <p:sp>
        <p:nvSpPr>
          <p:cNvPr id="6147" name="Notes Placeholder 2"/>
          <p:cNvSpPr>
            <a:spLocks noGrp="1"/>
          </p:cNvSpPr>
          <p:nvPr>
            <p:ph type="body" idx="1"/>
          </p:nvPr>
        </p:nvSpPr>
        <p:spPr>
          <a:noFill/>
        </p:spPr>
        <p:txBody>
          <a:bodyPr/>
          <a:lstStyle/>
          <a:p>
            <a:endParaRPr lang="vi-VN" altLang="vi-VN" dirty="0"/>
          </a:p>
        </p:txBody>
      </p:sp>
      <p:sp>
        <p:nvSpPr>
          <p:cNvPr id="6148" name="Slide Number Placeholder 3"/>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942331E-B63A-4B96-BE95-1C5FA775B379}" type="slidenum">
              <a:rPr lang="en-US" altLang="vi-VN" smtClean="0">
                <a:latin typeface="Arial" panose="020B0604020202020204" pitchFamily="34" charset="0"/>
              </a:rPr>
              <a:pPr/>
              <a:t>7</a:t>
            </a:fld>
            <a:endParaRPr lang="en-US" altLang="vi-VN">
              <a:latin typeface="Arial" panose="020B0604020202020204" pitchFamily="34" charset="0"/>
            </a:endParaRPr>
          </a:p>
        </p:txBody>
      </p:sp>
    </p:spTree>
    <p:extLst>
      <p:ext uri="{BB962C8B-B14F-4D97-AF65-F5344CB8AC3E}">
        <p14:creationId xmlns:p14="http://schemas.microsoft.com/office/powerpoint/2010/main" val="283649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Trong thực tế có những vật dẫn nhiệt tốt, vật dẫn nhiệt kém. Vậy những vật xung quanh em vật nào dẫn nhiệt tốt, vật nào dẫn nhiệt kém? Hãy ghi dự đoán của em vào phiếu dự đoán.</a:t>
            </a:r>
            <a:endParaRPr lang="vi-VN" altLang="vi-VN" dirty="0"/>
          </a:p>
          <a:p>
            <a:endParaRPr lang="vi-VN" dirty="0"/>
          </a:p>
        </p:txBody>
      </p:sp>
      <p:sp>
        <p:nvSpPr>
          <p:cNvPr id="4" name="Slide Number Placeholder 3"/>
          <p:cNvSpPr>
            <a:spLocks noGrp="1"/>
          </p:cNvSpPr>
          <p:nvPr>
            <p:ph type="sldNum" sz="quarter" idx="10"/>
          </p:nvPr>
        </p:nvSpPr>
        <p:spPr/>
        <p:txBody>
          <a:bodyPr/>
          <a:lstStyle/>
          <a:p>
            <a:fld id="{C153CAB7-4CC0-4A55-B518-9B187561AED8}" type="slidenum">
              <a:rPr lang="en-US" smtClean="0"/>
              <a:t>8</a:t>
            </a:fld>
            <a:endParaRPr lang="en-US"/>
          </a:p>
        </p:txBody>
      </p:sp>
    </p:spTree>
    <p:extLst>
      <p:ext uri="{BB962C8B-B14F-4D97-AF65-F5344CB8AC3E}">
        <p14:creationId xmlns:p14="http://schemas.microsoft.com/office/powerpoint/2010/main" val="19163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t>14</a:t>
            </a:fld>
            <a:endParaRPr lang="en-US"/>
          </a:p>
        </p:txBody>
      </p:sp>
    </p:spTree>
    <p:extLst>
      <p:ext uri="{BB962C8B-B14F-4D97-AF65-F5344CB8AC3E}">
        <p14:creationId xmlns:p14="http://schemas.microsoft.com/office/powerpoint/2010/main" val="17401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t>15</a:t>
            </a:fld>
            <a:endParaRPr lang="en-US"/>
          </a:p>
        </p:txBody>
      </p:sp>
    </p:spTree>
    <p:extLst>
      <p:ext uri="{BB962C8B-B14F-4D97-AF65-F5344CB8AC3E}">
        <p14:creationId xmlns:p14="http://schemas.microsoft.com/office/powerpoint/2010/main" val="17401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t>34</a:t>
            </a:fld>
            <a:endParaRPr lang="en-US"/>
          </a:p>
        </p:txBody>
      </p:sp>
    </p:spTree>
    <p:extLst>
      <p:ext uri="{BB962C8B-B14F-4D97-AF65-F5344CB8AC3E}">
        <p14:creationId xmlns:p14="http://schemas.microsoft.com/office/powerpoint/2010/main" val="348589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9/16/2017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sndAc>
          <p:stSnd>
            <p:snd r:embed="rId13" name="chimes.wav"/>
          </p:stSnd>
        </p:sndAc>
      </p:transition>
    </mc:Choice>
    <mc:Fallback xmlns="">
      <p:transition spd="slow">
        <p:split orient="vert"/>
        <p:sndAc>
          <p:stSnd>
            <p:snd r:embed="rId15"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 Target="slide4.xml"/><Relationship Id="rId7" Type="http://schemas.openxmlformats.org/officeDocument/2006/relationships/image" Target="../media/image8.w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7E3"/>
        </a:solidFill>
        <a:effectLst/>
      </p:bgPr>
    </p:bg>
    <p:spTree>
      <p:nvGrpSpPr>
        <p:cNvPr id="1" name=""/>
        <p:cNvGrpSpPr/>
        <p:nvPr/>
      </p:nvGrpSpPr>
      <p:grpSpPr>
        <a:xfrm>
          <a:off x="0" y="0"/>
          <a:ext cx="0" cy="0"/>
          <a:chOff x="0" y="0"/>
          <a:chExt cx="0" cy="0"/>
        </a:xfrm>
      </p:grpSpPr>
      <p:pic>
        <p:nvPicPr>
          <p:cNvPr id="3074" name="Picture 10" descr="bantayvatoasennh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391841"/>
            <a:ext cx="533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th_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71653"/>
            <a:ext cx="2717800" cy="209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th_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63813" y="2474121"/>
            <a:ext cx="4953000" cy="23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WordArt 11"/>
          <p:cNvSpPr>
            <a:spLocks noChangeArrowheads="1" noChangeShapeType="1" noTextEdit="1"/>
          </p:cNvSpPr>
          <p:nvPr/>
        </p:nvSpPr>
        <p:spPr bwMode="auto">
          <a:xfrm>
            <a:off x="1981200" y="2724150"/>
            <a:ext cx="5486400" cy="1371600"/>
          </a:xfrm>
          <a:prstGeom prst="rect">
            <a:avLst/>
          </a:prstGeom>
        </p:spPr>
        <p:txBody>
          <a:bodyPr wrap="none" fromWordArt="1">
            <a:prstTxWarp prst="textWave1">
              <a:avLst>
                <a:gd name="adj1" fmla="val 13005"/>
                <a:gd name="adj2" fmla="val 0"/>
              </a:avLst>
            </a:prstTxWarp>
          </a:bodyPr>
          <a:lstStyle/>
          <a:p>
            <a:pPr algn="ctr"/>
            <a:r>
              <a:rPr lang="vi-VN" sz="3600" kern="10" dirty="0">
                <a:ln w="12700">
                  <a:solidFill>
                    <a:srgbClr val="3333CC"/>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MÔN </a:t>
            </a:r>
            <a:r>
              <a:rPr lang="en-US" sz="3600" kern="10" dirty="0">
                <a:ln w="12700">
                  <a:solidFill>
                    <a:srgbClr val="3333CC"/>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KHOA HỌC</a:t>
            </a:r>
            <a:endParaRPr lang="vi-VN" sz="3600" kern="10" dirty="0">
              <a:ln w="12700">
                <a:solidFill>
                  <a:srgbClr val="3333CC"/>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pic>
        <p:nvPicPr>
          <p:cNvPr id="3079" name="Picture 14" descr="C00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28600"/>
            <a:ext cx="685800"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6"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7"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857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8"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943100"/>
            <a:ext cx="106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9"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7147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0"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7147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1" descr="Phaobong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377190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2"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9906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3"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685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4" descr="Phaobong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4861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5" descr="C00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761310"/>
            <a:ext cx="685800" cy="3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6" descr="C00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685800" cy="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7" descr="C00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761310"/>
            <a:ext cx="685800" cy="3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9" descr="bantayvatoasennh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64488" y="3943352"/>
            <a:ext cx="1179512"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30" descr="bantayvatoasennho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886200"/>
            <a:ext cx="1258888"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AutoShape 9"/>
          <p:cNvSpPr>
            <a:spLocks noChangeArrowheads="1"/>
          </p:cNvSpPr>
          <p:nvPr/>
        </p:nvSpPr>
        <p:spPr bwMode="auto">
          <a:xfrm rot="1241727">
            <a:off x="1179516" y="523875"/>
            <a:ext cx="725487" cy="40005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33802" name="AutoShape 10"/>
          <p:cNvSpPr>
            <a:spLocks noChangeArrowheads="1"/>
          </p:cNvSpPr>
          <p:nvPr/>
        </p:nvSpPr>
        <p:spPr bwMode="auto">
          <a:xfrm rot="20197978">
            <a:off x="6744511" y="4113825"/>
            <a:ext cx="1066800" cy="778669"/>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33803" name="AutoShape 11"/>
          <p:cNvSpPr>
            <a:spLocks noChangeArrowheads="1"/>
          </p:cNvSpPr>
          <p:nvPr/>
        </p:nvSpPr>
        <p:spPr bwMode="auto">
          <a:xfrm rot="1309984">
            <a:off x="6099745" y="665560"/>
            <a:ext cx="838200" cy="578644"/>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33804" name="AutoShape 12"/>
          <p:cNvSpPr>
            <a:spLocks noChangeArrowheads="1"/>
          </p:cNvSpPr>
          <p:nvPr/>
        </p:nvSpPr>
        <p:spPr bwMode="auto">
          <a:xfrm rot="2177429">
            <a:off x="4340806" y="4327601"/>
            <a:ext cx="733425" cy="515541"/>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33805" name="AutoShape 13"/>
          <p:cNvSpPr>
            <a:spLocks noChangeArrowheads="1"/>
          </p:cNvSpPr>
          <p:nvPr/>
        </p:nvSpPr>
        <p:spPr bwMode="auto">
          <a:xfrm rot="20226833">
            <a:off x="2146631" y="4182499"/>
            <a:ext cx="685800" cy="479822"/>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eaLnBrk="1" hangingPunct="1">
              <a:defRPr/>
            </a:pPr>
            <a:endParaRPr lang="en-US" sz="2400" b="1">
              <a:latin typeface="Arial" charset="0"/>
              <a:cs typeface="Arial" charset="0"/>
            </a:endParaRPr>
          </a:p>
        </p:txBody>
      </p:sp>
      <p:sp>
        <p:nvSpPr>
          <p:cNvPr id="33806" name="AutoShape 14"/>
          <p:cNvSpPr>
            <a:spLocks noChangeArrowheads="1"/>
          </p:cNvSpPr>
          <p:nvPr/>
        </p:nvSpPr>
        <p:spPr bwMode="auto">
          <a:xfrm rot="1241727">
            <a:off x="8054587" y="3274768"/>
            <a:ext cx="728663" cy="48220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33807" name="AutoShape 15"/>
          <p:cNvSpPr>
            <a:spLocks noChangeArrowheads="1"/>
          </p:cNvSpPr>
          <p:nvPr/>
        </p:nvSpPr>
        <p:spPr bwMode="auto">
          <a:xfrm rot="2177429">
            <a:off x="303201" y="2629951"/>
            <a:ext cx="762000" cy="539354"/>
          </a:xfrm>
          <a:prstGeom prst="star5">
            <a:avLst/>
          </a:prstGeom>
          <a:gradFill rotWithShape="1">
            <a:gsLst>
              <a:gs pos="0">
                <a:srgbClr val="66FF33"/>
              </a:gs>
              <a:gs pos="100000">
                <a:srgbClr val="FF0066"/>
              </a:gs>
            </a:gsLst>
            <a:path path="shape">
              <a:fillToRect l="50000" t="50000" r="50000" b="50000"/>
            </a:path>
          </a:gradFill>
          <a:ln w="9525">
            <a:solidFill>
              <a:srgbClr val="0000FF"/>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33808" name="AutoShape 16"/>
          <p:cNvSpPr>
            <a:spLocks noChangeArrowheads="1"/>
          </p:cNvSpPr>
          <p:nvPr/>
        </p:nvSpPr>
        <p:spPr bwMode="auto">
          <a:xfrm rot="-1373167">
            <a:off x="7740650" y="2085976"/>
            <a:ext cx="685800" cy="479822"/>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eaLnBrk="1" hangingPunct="1">
              <a:defRPr/>
            </a:pPr>
            <a:endParaRPr lang="en-US" sz="2400" b="1">
              <a:latin typeface="Arial" charset="0"/>
              <a:cs typeface="Arial" charset="0"/>
            </a:endParaRPr>
          </a:p>
        </p:txBody>
      </p:sp>
      <p:sp>
        <p:nvSpPr>
          <p:cNvPr id="33809" name="AutoShape 17"/>
          <p:cNvSpPr>
            <a:spLocks noChangeArrowheads="1"/>
          </p:cNvSpPr>
          <p:nvPr/>
        </p:nvSpPr>
        <p:spPr bwMode="auto">
          <a:xfrm>
            <a:off x="8101013" y="411956"/>
            <a:ext cx="609600" cy="342900"/>
          </a:xfrm>
          <a:prstGeom prst="star4">
            <a:avLst>
              <a:gd name="adj" fmla="val 12500"/>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vi-VN" sz="2400" b="1">
              <a:cs typeface="Arial" panose="020B0604020202020204" pitchFamily="34" charset="0"/>
            </a:endParaRPr>
          </a:p>
        </p:txBody>
      </p:sp>
      <p:sp>
        <p:nvSpPr>
          <p:cNvPr id="33810" name="AutoShape 18"/>
          <p:cNvSpPr>
            <a:spLocks noChangeArrowheads="1"/>
          </p:cNvSpPr>
          <p:nvPr/>
        </p:nvSpPr>
        <p:spPr bwMode="auto">
          <a:xfrm>
            <a:off x="2616200" y="600343"/>
            <a:ext cx="381000" cy="342900"/>
          </a:xfrm>
          <a:prstGeom prst="star5">
            <a:avLst/>
          </a:prstGeom>
          <a:solidFill>
            <a:srgbClr val="CC00CC"/>
          </a:solidFill>
          <a:ln w="9525">
            <a:solidFill>
              <a:schemeClr val="tx1"/>
            </a:solidFill>
            <a:miter lim="800000"/>
            <a:headEnd/>
            <a:tailEnd/>
          </a:ln>
          <a:effectLst/>
        </p:spPr>
        <p:txBody>
          <a:bodyPr wrap="none" anchor="ctr"/>
          <a:lstStyle/>
          <a:p>
            <a:pPr eaLnBrk="1" hangingPunct="1">
              <a:defRPr/>
            </a:pPr>
            <a:endParaRPr lang="en-US" sz="2400" b="1">
              <a:latin typeface="Arial" charset="0"/>
              <a:cs typeface="Arial" charset="0"/>
            </a:endParaRPr>
          </a:p>
        </p:txBody>
      </p:sp>
      <p:sp>
        <p:nvSpPr>
          <p:cNvPr id="2" name="Rectangle 1"/>
          <p:cNvSpPr/>
          <p:nvPr/>
        </p:nvSpPr>
        <p:spPr>
          <a:xfrm>
            <a:off x="253335" y="2250775"/>
            <a:ext cx="8662065" cy="2454575"/>
          </a:xfrm>
          <a:prstGeom prst="rect">
            <a:avLst/>
          </a:prstGeom>
        </p:spPr>
        <p:txBody>
          <a:bodyPr wrap="square">
            <a:prstTxWarp prst="textArchUp">
              <a:avLst>
                <a:gd name="adj" fmla="val 10784500"/>
              </a:avLst>
            </a:prstTxWarp>
            <a:spAutoFit/>
          </a:bodyPr>
          <a:lstStyle/>
          <a:p>
            <a:pPr algn="ctr" eaLnBrk="1" hangingPunct="1">
              <a:spcBef>
                <a:spcPct val="50000"/>
              </a:spcBef>
              <a:defRPr/>
            </a:pPr>
            <a:r>
              <a:rPr lang="en-US" altLang="vi-VN" sz="5400" b="1" dirty="0" err="1">
                <a:ln w="9525">
                  <a:solidFill>
                    <a:schemeClr val="bg1"/>
                  </a:solidFill>
                  <a:prstDash val="solid"/>
                </a:ln>
                <a:solidFill>
                  <a:schemeClr val="bg1">
                    <a:lumMod val="10000"/>
                  </a:schemeClr>
                </a:solidFill>
                <a:effectLst>
                  <a:outerShdw blurRad="12700" dist="38100" dir="2700000" algn="tl" rotWithShape="0">
                    <a:schemeClr val="bg1">
                      <a:lumMod val="50000"/>
                    </a:schemeClr>
                  </a:outerShdw>
                </a:effectLst>
              </a:rPr>
              <a:t>Lớp</a:t>
            </a:r>
            <a:r>
              <a:rPr lang="en-US" altLang="vi-VN" sz="5400" b="1" dirty="0">
                <a:ln w="9525">
                  <a:solidFill>
                    <a:schemeClr val="bg1"/>
                  </a:solidFill>
                  <a:prstDash val="solid"/>
                </a:ln>
                <a:solidFill>
                  <a:schemeClr val="bg1">
                    <a:lumMod val="10000"/>
                  </a:schemeClr>
                </a:solidFill>
                <a:effectLst>
                  <a:outerShdw blurRad="12700" dist="38100" dir="2700000" algn="tl" rotWithShape="0">
                    <a:schemeClr val="bg1">
                      <a:lumMod val="50000"/>
                    </a:schemeClr>
                  </a:outerShdw>
                </a:effectLst>
              </a:rPr>
              <a:t> 4C</a:t>
            </a:r>
            <a:endParaRPr lang="vi-VN" sz="5400" b="1" dirty="0">
              <a:ln w="9525">
                <a:solidFill>
                  <a:schemeClr val="bg1"/>
                </a:solidFill>
                <a:prstDash val="solid"/>
              </a:ln>
              <a:solidFill>
                <a:schemeClr val="bg1">
                  <a:lumMod val="10000"/>
                </a:schemeClr>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25494084"/>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32" repeatCount="indefinite" fill="hold" grpId="0" nodeType="withEffect">
                                  <p:stCondLst>
                                    <p:cond delay="0"/>
                                  </p:stCondLst>
                                  <p:childTnLst>
                                    <p:anim calcmode="lin" valueType="num">
                                      <p:cBhvr>
                                        <p:cTn id="6" dur="2000"/>
                                        <p:tgtEl>
                                          <p:spTgt spid="33801"/>
                                        </p:tgtEl>
                                        <p:attrNameLst>
                                          <p:attrName>ppt_w</p:attrName>
                                        </p:attrNameLst>
                                      </p:cBhvr>
                                      <p:tavLst>
                                        <p:tav tm="0">
                                          <p:val>
                                            <p:strVal val="ppt_w"/>
                                          </p:val>
                                        </p:tav>
                                        <p:tav tm="100000">
                                          <p:val>
                                            <p:fltVal val="0"/>
                                          </p:val>
                                        </p:tav>
                                      </p:tavLst>
                                    </p:anim>
                                    <p:anim calcmode="lin" valueType="num">
                                      <p:cBhvr>
                                        <p:cTn id="7" dur="2000"/>
                                        <p:tgtEl>
                                          <p:spTgt spid="33801"/>
                                        </p:tgtEl>
                                        <p:attrNameLst>
                                          <p:attrName>ppt_h</p:attrName>
                                        </p:attrNameLst>
                                      </p:cBhvr>
                                      <p:tavLst>
                                        <p:tav tm="0">
                                          <p:val>
                                            <p:strVal val="ppt_h"/>
                                          </p:val>
                                        </p:tav>
                                        <p:tav tm="100000">
                                          <p:val>
                                            <p:fltVal val="0"/>
                                          </p:val>
                                        </p:tav>
                                      </p:tavLst>
                                    </p:anim>
                                    <p:set>
                                      <p:cBhvr>
                                        <p:cTn id="8" dur="1" fill="hold">
                                          <p:stCondLst>
                                            <p:cond delay="1999"/>
                                          </p:stCondLst>
                                        </p:cTn>
                                        <p:tgtEl>
                                          <p:spTgt spid="33801"/>
                                        </p:tgtEl>
                                        <p:attrNameLst>
                                          <p:attrName>style.visibility</p:attrName>
                                        </p:attrNameLst>
                                      </p:cBhvr>
                                      <p:to>
                                        <p:strVal val="hidden"/>
                                      </p:to>
                                    </p:set>
                                  </p:childTnLst>
                                </p:cTn>
                              </p:par>
                              <p:par>
                                <p:cTn id="9" presetID="8" presetClass="emph" presetSubtype="0" repeatCount="indefinite" fill="hold" grpId="1" nodeType="withEffect">
                                  <p:stCondLst>
                                    <p:cond delay="0"/>
                                  </p:stCondLst>
                                  <p:childTnLst>
                                    <p:animRot by="43200000">
                                      <p:cBhvr>
                                        <p:cTn id="10" dur="2000" fill="hold"/>
                                        <p:tgtEl>
                                          <p:spTgt spid="33801"/>
                                        </p:tgtEl>
                                        <p:attrNameLst>
                                          <p:attrName>r</p:attrName>
                                        </p:attrNameLst>
                                      </p:cBhvr>
                                    </p:animRot>
                                  </p:childTnLst>
                                </p:cTn>
                              </p:par>
                              <p:par>
                                <p:cTn id="11" presetID="15" presetClass="entr" presetSubtype="0" repeatCount="indefinite" fill="hold" grpId="2" nodeType="withEffect">
                                  <p:stCondLst>
                                    <p:cond delay="0"/>
                                  </p:stCondLst>
                                  <p:childTnLst>
                                    <p:set>
                                      <p:cBhvr>
                                        <p:cTn id="12" dur="1" fill="hold">
                                          <p:stCondLst>
                                            <p:cond delay="0"/>
                                          </p:stCondLst>
                                        </p:cTn>
                                        <p:tgtEl>
                                          <p:spTgt spid="33801"/>
                                        </p:tgtEl>
                                        <p:attrNameLst>
                                          <p:attrName>style.visibility</p:attrName>
                                        </p:attrNameLst>
                                      </p:cBhvr>
                                      <p:to>
                                        <p:strVal val="visible"/>
                                      </p:to>
                                    </p:set>
                                    <p:anim calcmode="lin" valueType="num">
                                      <p:cBhvr>
                                        <p:cTn id="13" dur="2000" fill="hold"/>
                                        <p:tgtEl>
                                          <p:spTgt spid="33801"/>
                                        </p:tgtEl>
                                        <p:attrNameLst>
                                          <p:attrName>ppt_w</p:attrName>
                                        </p:attrNameLst>
                                      </p:cBhvr>
                                      <p:tavLst>
                                        <p:tav tm="0">
                                          <p:val>
                                            <p:fltVal val="0"/>
                                          </p:val>
                                        </p:tav>
                                        <p:tav tm="100000">
                                          <p:val>
                                            <p:strVal val="#ppt_w"/>
                                          </p:val>
                                        </p:tav>
                                      </p:tavLst>
                                    </p:anim>
                                    <p:anim calcmode="lin" valueType="num">
                                      <p:cBhvr>
                                        <p:cTn id="14" dur="2000" fill="hold"/>
                                        <p:tgtEl>
                                          <p:spTgt spid="33801"/>
                                        </p:tgtEl>
                                        <p:attrNameLst>
                                          <p:attrName>ppt_h</p:attrName>
                                        </p:attrNameLst>
                                      </p:cBhvr>
                                      <p:tavLst>
                                        <p:tav tm="0">
                                          <p:val>
                                            <p:fltVal val="0"/>
                                          </p:val>
                                        </p:tav>
                                        <p:tav tm="100000">
                                          <p:val>
                                            <p:strVal val="#ppt_h"/>
                                          </p:val>
                                        </p:tav>
                                      </p:tavLst>
                                    </p:anim>
                                    <p:anim calcmode="lin" valueType="num">
                                      <p:cBhvr>
                                        <p:cTn id="15" dur="2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3801"/>
                                        </p:tgtEl>
                                        <p:attrNameLst>
                                          <p:attrName>ppt_y</p:attrName>
                                        </p:attrNameLst>
                                      </p:cBhvr>
                                      <p:tavLst>
                                        <p:tav tm="0" fmla="#ppt_y+(sin(-2*pi*(1-$))*-#ppt_x+cos(-2*pi*(1-$))*(1-#ppt_y))*(1-$)">
                                          <p:val>
                                            <p:fltVal val="0"/>
                                          </p:val>
                                        </p:tav>
                                        <p:tav tm="100000">
                                          <p:val>
                                            <p:fltVal val="1"/>
                                          </p:val>
                                        </p:tav>
                                      </p:tavLst>
                                    </p:anim>
                                  </p:childTnLst>
                                </p:cTn>
                              </p:par>
                              <p:par>
                                <p:cTn id="17" presetID="8" presetClass="emph" presetSubtype="0" repeatCount="indefinite" fill="hold" grpId="0" nodeType="withEffect">
                                  <p:stCondLst>
                                    <p:cond delay="0"/>
                                  </p:stCondLst>
                                  <p:childTnLst>
                                    <p:animRot by="43200000">
                                      <p:cBhvr>
                                        <p:cTn id="18" dur="2000" fill="hold"/>
                                        <p:tgtEl>
                                          <p:spTgt spid="33804"/>
                                        </p:tgtEl>
                                        <p:attrNameLst>
                                          <p:attrName>r</p:attrName>
                                        </p:attrNameLst>
                                      </p:cBhvr>
                                    </p:animRot>
                                  </p:childTnLst>
                                </p:cTn>
                              </p:par>
                              <p:par>
                                <p:cTn id="19" presetID="15" presetClass="entr" presetSubtype="0" repeatCount="indefinite"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anim calcmode="lin" valueType="num">
                                      <p:cBhvr>
                                        <p:cTn id="21" dur="2000" fill="hold"/>
                                        <p:tgtEl>
                                          <p:spTgt spid="33802"/>
                                        </p:tgtEl>
                                        <p:attrNameLst>
                                          <p:attrName>ppt_w</p:attrName>
                                        </p:attrNameLst>
                                      </p:cBhvr>
                                      <p:tavLst>
                                        <p:tav tm="0">
                                          <p:val>
                                            <p:fltVal val="0"/>
                                          </p:val>
                                        </p:tav>
                                        <p:tav tm="100000">
                                          <p:val>
                                            <p:strVal val="#ppt_w"/>
                                          </p:val>
                                        </p:tav>
                                      </p:tavLst>
                                    </p:anim>
                                    <p:anim calcmode="lin" valueType="num">
                                      <p:cBhvr>
                                        <p:cTn id="22" dur="2000" fill="hold"/>
                                        <p:tgtEl>
                                          <p:spTgt spid="33802"/>
                                        </p:tgtEl>
                                        <p:attrNameLst>
                                          <p:attrName>ppt_h</p:attrName>
                                        </p:attrNameLst>
                                      </p:cBhvr>
                                      <p:tavLst>
                                        <p:tav tm="0">
                                          <p:val>
                                            <p:fltVal val="0"/>
                                          </p:val>
                                        </p:tav>
                                        <p:tav tm="100000">
                                          <p:val>
                                            <p:strVal val="#ppt_h"/>
                                          </p:val>
                                        </p:tav>
                                      </p:tavLst>
                                    </p:anim>
                                    <p:anim calcmode="lin" valueType="num">
                                      <p:cBhvr>
                                        <p:cTn id="23" dur="2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33802"/>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repeatCount="indefinite" fill="hold" grpId="0" nodeType="withEffect">
                                  <p:stCondLst>
                                    <p:cond delay="0"/>
                                  </p:stCondLst>
                                  <p:childTnLst>
                                    <p:set>
                                      <p:cBhvr>
                                        <p:cTn id="26" dur="1" fill="hold">
                                          <p:stCondLst>
                                            <p:cond delay="0"/>
                                          </p:stCondLst>
                                        </p:cTn>
                                        <p:tgtEl>
                                          <p:spTgt spid="33803"/>
                                        </p:tgtEl>
                                        <p:attrNameLst>
                                          <p:attrName>style.visibility</p:attrName>
                                        </p:attrNameLst>
                                      </p:cBhvr>
                                      <p:to>
                                        <p:strVal val="visible"/>
                                      </p:to>
                                    </p:set>
                                    <p:anim calcmode="lin" valueType="num">
                                      <p:cBhvr>
                                        <p:cTn id="27" dur="2000" fill="hold"/>
                                        <p:tgtEl>
                                          <p:spTgt spid="33803"/>
                                        </p:tgtEl>
                                        <p:attrNameLst>
                                          <p:attrName>ppt_w</p:attrName>
                                        </p:attrNameLst>
                                      </p:cBhvr>
                                      <p:tavLst>
                                        <p:tav tm="0">
                                          <p:val>
                                            <p:fltVal val="0"/>
                                          </p:val>
                                        </p:tav>
                                        <p:tav tm="100000">
                                          <p:val>
                                            <p:strVal val="#ppt_w"/>
                                          </p:val>
                                        </p:tav>
                                      </p:tavLst>
                                    </p:anim>
                                    <p:anim calcmode="lin" valueType="num">
                                      <p:cBhvr>
                                        <p:cTn id="28" dur="2000" fill="hold"/>
                                        <p:tgtEl>
                                          <p:spTgt spid="33803"/>
                                        </p:tgtEl>
                                        <p:attrNameLst>
                                          <p:attrName>ppt_h</p:attrName>
                                        </p:attrNameLst>
                                      </p:cBhvr>
                                      <p:tavLst>
                                        <p:tav tm="0">
                                          <p:val>
                                            <p:fltVal val="0"/>
                                          </p:val>
                                        </p:tav>
                                        <p:tav tm="100000">
                                          <p:val>
                                            <p:strVal val="#ppt_h"/>
                                          </p:val>
                                        </p:tav>
                                      </p:tavLst>
                                    </p:anim>
                                    <p:anim calcmode="lin" valueType="num">
                                      <p:cBhvr>
                                        <p:cTn id="29" dur="2000" fill="hold"/>
                                        <p:tgtEl>
                                          <p:spTgt spid="33803"/>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33803"/>
                                        </p:tgtEl>
                                        <p:attrNameLst>
                                          <p:attrName>ppt_y</p:attrName>
                                        </p:attrNameLst>
                                      </p:cBhvr>
                                      <p:tavLst>
                                        <p:tav tm="0" fmla="#ppt_y+(sin(-2*pi*(1-$))*-#ppt_x+cos(-2*pi*(1-$))*(1-#ppt_y))*(1-$)">
                                          <p:val>
                                            <p:fltVal val="0"/>
                                          </p:val>
                                        </p:tav>
                                        <p:tav tm="100000">
                                          <p:val>
                                            <p:fltVal val="1"/>
                                          </p:val>
                                        </p:tav>
                                      </p:tavLst>
                                    </p:anim>
                                  </p:childTnLst>
                                </p:cTn>
                              </p:par>
                              <p:par>
                                <p:cTn id="31" presetID="23" presetClass="exit" presetSubtype="32" repeatCount="indefinite" fill="hold" grpId="1" nodeType="withEffect">
                                  <p:stCondLst>
                                    <p:cond delay="0"/>
                                  </p:stCondLst>
                                  <p:childTnLst>
                                    <p:anim calcmode="lin" valueType="num">
                                      <p:cBhvr>
                                        <p:cTn id="32" dur="2000"/>
                                        <p:tgtEl>
                                          <p:spTgt spid="33803"/>
                                        </p:tgtEl>
                                        <p:attrNameLst>
                                          <p:attrName>ppt_w</p:attrName>
                                        </p:attrNameLst>
                                      </p:cBhvr>
                                      <p:tavLst>
                                        <p:tav tm="0">
                                          <p:val>
                                            <p:strVal val="ppt_w"/>
                                          </p:val>
                                        </p:tav>
                                        <p:tav tm="100000">
                                          <p:val>
                                            <p:fltVal val="0"/>
                                          </p:val>
                                        </p:tav>
                                      </p:tavLst>
                                    </p:anim>
                                    <p:anim calcmode="lin" valueType="num">
                                      <p:cBhvr>
                                        <p:cTn id="33" dur="2000"/>
                                        <p:tgtEl>
                                          <p:spTgt spid="33803"/>
                                        </p:tgtEl>
                                        <p:attrNameLst>
                                          <p:attrName>ppt_h</p:attrName>
                                        </p:attrNameLst>
                                      </p:cBhvr>
                                      <p:tavLst>
                                        <p:tav tm="0">
                                          <p:val>
                                            <p:strVal val="ppt_h"/>
                                          </p:val>
                                        </p:tav>
                                        <p:tav tm="100000">
                                          <p:val>
                                            <p:fltVal val="0"/>
                                          </p:val>
                                        </p:tav>
                                      </p:tavLst>
                                    </p:anim>
                                    <p:set>
                                      <p:cBhvr>
                                        <p:cTn id="34" dur="1" fill="hold">
                                          <p:stCondLst>
                                            <p:cond delay="1999"/>
                                          </p:stCondLst>
                                        </p:cTn>
                                        <p:tgtEl>
                                          <p:spTgt spid="33803"/>
                                        </p:tgtEl>
                                        <p:attrNameLst>
                                          <p:attrName>style.visibility</p:attrName>
                                        </p:attrNameLst>
                                      </p:cBhvr>
                                      <p:to>
                                        <p:strVal val="hidden"/>
                                      </p:to>
                                    </p:set>
                                  </p:childTnLst>
                                </p:cTn>
                              </p:par>
                              <p:par>
                                <p:cTn id="35" presetID="15" presetClass="entr" presetSubtype="0" repeatCount="indefinite" fill="hold" grpId="1" nodeType="withEffect">
                                  <p:stCondLst>
                                    <p:cond delay="0"/>
                                  </p:stCondLst>
                                  <p:childTnLst>
                                    <p:set>
                                      <p:cBhvr>
                                        <p:cTn id="36" dur="1" fill="hold">
                                          <p:stCondLst>
                                            <p:cond delay="0"/>
                                          </p:stCondLst>
                                        </p:cTn>
                                        <p:tgtEl>
                                          <p:spTgt spid="33804"/>
                                        </p:tgtEl>
                                        <p:attrNameLst>
                                          <p:attrName>style.visibility</p:attrName>
                                        </p:attrNameLst>
                                      </p:cBhvr>
                                      <p:to>
                                        <p:strVal val="visible"/>
                                      </p:to>
                                    </p:set>
                                    <p:anim calcmode="lin" valueType="num">
                                      <p:cBhvr>
                                        <p:cTn id="37" dur="2000" fill="hold"/>
                                        <p:tgtEl>
                                          <p:spTgt spid="33804"/>
                                        </p:tgtEl>
                                        <p:attrNameLst>
                                          <p:attrName>ppt_w</p:attrName>
                                        </p:attrNameLst>
                                      </p:cBhvr>
                                      <p:tavLst>
                                        <p:tav tm="0">
                                          <p:val>
                                            <p:fltVal val="0"/>
                                          </p:val>
                                        </p:tav>
                                        <p:tav tm="100000">
                                          <p:val>
                                            <p:strVal val="#ppt_w"/>
                                          </p:val>
                                        </p:tav>
                                      </p:tavLst>
                                    </p:anim>
                                    <p:anim calcmode="lin" valueType="num">
                                      <p:cBhvr>
                                        <p:cTn id="38" dur="2000" fill="hold"/>
                                        <p:tgtEl>
                                          <p:spTgt spid="33804"/>
                                        </p:tgtEl>
                                        <p:attrNameLst>
                                          <p:attrName>ppt_h</p:attrName>
                                        </p:attrNameLst>
                                      </p:cBhvr>
                                      <p:tavLst>
                                        <p:tav tm="0">
                                          <p:val>
                                            <p:fltVal val="0"/>
                                          </p:val>
                                        </p:tav>
                                        <p:tav tm="100000">
                                          <p:val>
                                            <p:strVal val="#ppt_h"/>
                                          </p:val>
                                        </p:tav>
                                      </p:tavLst>
                                    </p:anim>
                                    <p:anim calcmode="lin" valueType="num">
                                      <p:cBhvr>
                                        <p:cTn id="39" dur="2000" fill="hold"/>
                                        <p:tgtEl>
                                          <p:spTgt spid="33804"/>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33804"/>
                                        </p:tgtEl>
                                        <p:attrNameLst>
                                          <p:attrName>ppt_y</p:attrName>
                                        </p:attrNameLst>
                                      </p:cBhvr>
                                      <p:tavLst>
                                        <p:tav tm="0" fmla="#ppt_y+(sin(-2*pi*(1-$))*-#ppt_x+cos(-2*pi*(1-$))*(1-#ppt_y))*(1-$)">
                                          <p:val>
                                            <p:fltVal val="0"/>
                                          </p:val>
                                        </p:tav>
                                        <p:tav tm="100000">
                                          <p:val>
                                            <p:fltVal val="1"/>
                                          </p:val>
                                        </p:tav>
                                      </p:tavLst>
                                    </p:anim>
                                  </p:childTnLst>
                                </p:cTn>
                              </p:par>
                              <p:par>
                                <p:cTn id="41" presetID="23" presetClass="exit" presetSubtype="32" repeatCount="indefinite" fill="hold" grpId="1" nodeType="withEffect">
                                  <p:stCondLst>
                                    <p:cond delay="0"/>
                                  </p:stCondLst>
                                  <p:childTnLst>
                                    <p:anim calcmode="lin" valueType="num">
                                      <p:cBhvr>
                                        <p:cTn id="42" dur="2000"/>
                                        <p:tgtEl>
                                          <p:spTgt spid="33802"/>
                                        </p:tgtEl>
                                        <p:attrNameLst>
                                          <p:attrName>ppt_w</p:attrName>
                                        </p:attrNameLst>
                                      </p:cBhvr>
                                      <p:tavLst>
                                        <p:tav tm="0">
                                          <p:val>
                                            <p:strVal val="ppt_w"/>
                                          </p:val>
                                        </p:tav>
                                        <p:tav tm="100000">
                                          <p:val>
                                            <p:fltVal val="0"/>
                                          </p:val>
                                        </p:tav>
                                      </p:tavLst>
                                    </p:anim>
                                    <p:anim calcmode="lin" valueType="num">
                                      <p:cBhvr>
                                        <p:cTn id="43" dur="2000"/>
                                        <p:tgtEl>
                                          <p:spTgt spid="33802"/>
                                        </p:tgtEl>
                                        <p:attrNameLst>
                                          <p:attrName>ppt_h</p:attrName>
                                        </p:attrNameLst>
                                      </p:cBhvr>
                                      <p:tavLst>
                                        <p:tav tm="0">
                                          <p:val>
                                            <p:strVal val="ppt_h"/>
                                          </p:val>
                                        </p:tav>
                                        <p:tav tm="100000">
                                          <p:val>
                                            <p:fltVal val="0"/>
                                          </p:val>
                                        </p:tav>
                                      </p:tavLst>
                                    </p:anim>
                                    <p:set>
                                      <p:cBhvr>
                                        <p:cTn id="44" dur="1" fill="hold">
                                          <p:stCondLst>
                                            <p:cond delay="1999"/>
                                          </p:stCondLst>
                                        </p:cTn>
                                        <p:tgtEl>
                                          <p:spTgt spid="33802"/>
                                        </p:tgtEl>
                                        <p:attrNameLst>
                                          <p:attrName>style.visibility</p:attrName>
                                        </p:attrNameLst>
                                      </p:cBhvr>
                                      <p:to>
                                        <p:strVal val="hidden"/>
                                      </p:to>
                                    </p:set>
                                  </p:childTnLst>
                                </p:cTn>
                              </p:par>
                              <p:par>
                                <p:cTn id="45" presetID="23" presetClass="exit" presetSubtype="32" repeatCount="indefinite" fill="hold" grpId="2" nodeType="withEffect">
                                  <p:stCondLst>
                                    <p:cond delay="0"/>
                                  </p:stCondLst>
                                  <p:childTnLst>
                                    <p:anim calcmode="lin" valueType="num">
                                      <p:cBhvr>
                                        <p:cTn id="46" dur="2000"/>
                                        <p:tgtEl>
                                          <p:spTgt spid="33804"/>
                                        </p:tgtEl>
                                        <p:attrNameLst>
                                          <p:attrName>ppt_w</p:attrName>
                                        </p:attrNameLst>
                                      </p:cBhvr>
                                      <p:tavLst>
                                        <p:tav tm="0">
                                          <p:val>
                                            <p:strVal val="ppt_w"/>
                                          </p:val>
                                        </p:tav>
                                        <p:tav tm="100000">
                                          <p:val>
                                            <p:fltVal val="0"/>
                                          </p:val>
                                        </p:tav>
                                      </p:tavLst>
                                    </p:anim>
                                    <p:anim calcmode="lin" valueType="num">
                                      <p:cBhvr>
                                        <p:cTn id="47" dur="2000"/>
                                        <p:tgtEl>
                                          <p:spTgt spid="33804"/>
                                        </p:tgtEl>
                                        <p:attrNameLst>
                                          <p:attrName>ppt_h</p:attrName>
                                        </p:attrNameLst>
                                      </p:cBhvr>
                                      <p:tavLst>
                                        <p:tav tm="0">
                                          <p:val>
                                            <p:strVal val="ppt_h"/>
                                          </p:val>
                                        </p:tav>
                                        <p:tav tm="100000">
                                          <p:val>
                                            <p:fltVal val="0"/>
                                          </p:val>
                                        </p:tav>
                                      </p:tavLst>
                                    </p:anim>
                                    <p:set>
                                      <p:cBhvr>
                                        <p:cTn id="48" dur="1" fill="hold">
                                          <p:stCondLst>
                                            <p:cond delay="1999"/>
                                          </p:stCondLst>
                                        </p:cTn>
                                        <p:tgtEl>
                                          <p:spTgt spid="33804"/>
                                        </p:tgtEl>
                                        <p:attrNameLst>
                                          <p:attrName>style.visibility</p:attrName>
                                        </p:attrNameLst>
                                      </p:cBhvr>
                                      <p:to>
                                        <p:strVal val="hidden"/>
                                      </p:to>
                                    </p:set>
                                  </p:childTnLst>
                                </p:cTn>
                              </p:par>
                              <p:par>
                                <p:cTn id="49" presetID="8" presetClass="emph" presetSubtype="0" repeatCount="indefinite" fill="hold" grpId="2" nodeType="withEffect">
                                  <p:stCondLst>
                                    <p:cond delay="0"/>
                                  </p:stCondLst>
                                  <p:childTnLst>
                                    <p:animRot by="43200000">
                                      <p:cBhvr>
                                        <p:cTn id="50" dur="2000" fill="hold"/>
                                        <p:tgtEl>
                                          <p:spTgt spid="33802"/>
                                        </p:tgtEl>
                                        <p:attrNameLst>
                                          <p:attrName>r</p:attrName>
                                        </p:attrNameLst>
                                      </p:cBhvr>
                                    </p:animRot>
                                  </p:childTnLst>
                                </p:cTn>
                              </p:par>
                              <p:par>
                                <p:cTn id="51" presetID="8" presetClass="emph" presetSubtype="0" repeatCount="indefinite" fill="hold" grpId="2" nodeType="withEffect">
                                  <p:stCondLst>
                                    <p:cond delay="0"/>
                                  </p:stCondLst>
                                  <p:childTnLst>
                                    <p:animRot by="43200000">
                                      <p:cBhvr>
                                        <p:cTn id="52" dur="2000" fill="hold"/>
                                        <p:tgtEl>
                                          <p:spTgt spid="33803"/>
                                        </p:tgtEl>
                                        <p:attrNameLst>
                                          <p:attrName>r</p:attrName>
                                        </p:attrNameLst>
                                      </p:cBhvr>
                                    </p:animRot>
                                  </p:childTnLst>
                                </p:cTn>
                              </p:par>
                              <p:par>
                                <p:cTn id="53" presetID="8" presetClass="emph" presetSubtype="0" repeatCount="indefinite" fill="hold" grpId="0" nodeType="withEffect">
                                  <p:stCondLst>
                                    <p:cond delay="0"/>
                                  </p:stCondLst>
                                  <p:childTnLst>
                                    <p:animRot by="43200000">
                                      <p:cBhvr>
                                        <p:cTn id="54" dur="2000" fill="hold"/>
                                        <p:tgtEl>
                                          <p:spTgt spid="33807"/>
                                        </p:tgtEl>
                                        <p:attrNameLst>
                                          <p:attrName>r</p:attrName>
                                        </p:attrNameLst>
                                      </p:cBhvr>
                                    </p:animRot>
                                  </p:childTnLst>
                                </p:cTn>
                              </p:par>
                              <p:par>
                                <p:cTn id="55" presetID="23" presetClass="exit" presetSubtype="32" repeatCount="indefinite" fill="hold" grpId="0" nodeType="withEffect">
                                  <p:stCondLst>
                                    <p:cond delay="0"/>
                                  </p:stCondLst>
                                  <p:childTnLst>
                                    <p:anim calcmode="lin" valueType="num">
                                      <p:cBhvr>
                                        <p:cTn id="56" dur="2000"/>
                                        <p:tgtEl>
                                          <p:spTgt spid="33806"/>
                                        </p:tgtEl>
                                        <p:attrNameLst>
                                          <p:attrName>ppt_w</p:attrName>
                                        </p:attrNameLst>
                                      </p:cBhvr>
                                      <p:tavLst>
                                        <p:tav tm="0">
                                          <p:val>
                                            <p:strVal val="ppt_w"/>
                                          </p:val>
                                        </p:tav>
                                        <p:tav tm="100000">
                                          <p:val>
                                            <p:fltVal val="0"/>
                                          </p:val>
                                        </p:tav>
                                      </p:tavLst>
                                    </p:anim>
                                    <p:anim calcmode="lin" valueType="num">
                                      <p:cBhvr>
                                        <p:cTn id="57" dur="2000"/>
                                        <p:tgtEl>
                                          <p:spTgt spid="33806"/>
                                        </p:tgtEl>
                                        <p:attrNameLst>
                                          <p:attrName>ppt_h</p:attrName>
                                        </p:attrNameLst>
                                      </p:cBhvr>
                                      <p:tavLst>
                                        <p:tav tm="0">
                                          <p:val>
                                            <p:strVal val="ppt_h"/>
                                          </p:val>
                                        </p:tav>
                                        <p:tav tm="100000">
                                          <p:val>
                                            <p:fltVal val="0"/>
                                          </p:val>
                                        </p:tav>
                                      </p:tavLst>
                                    </p:anim>
                                    <p:set>
                                      <p:cBhvr>
                                        <p:cTn id="58" dur="1" fill="hold">
                                          <p:stCondLst>
                                            <p:cond delay="1999"/>
                                          </p:stCondLst>
                                        </p:cTn>
                                        <p:tgtEl>
                                          <p:spTgt spid="33806"/>
                                        </p:tgtEl>
                                        <p:attrNameLst>
                                          <p:attrName>style.visibility</p:attrName>
                                        </p:attrNameLst>
                                      </p:cBhvr>
                                      <p:to>
                                        <p:strVal val="hidden"/>
                                      </p:to>
                                    </p:set>
                                  </p:childTnLst>
                                </p:cTn>
                              </p:par>
                              <p:par>
                                <p:cTn id="59" presetID="23" presetClass="exit" presetSubtype="32" repeatCount="indefinite" fill="hold" grpId="0" nodeType="withEffect">
                                  <p:stCondLst>
                                    <p:cond delay="0"/>
                                  </p:stCondLst>
                                  <p:childTnLst>
                                    <p:anim calcmode="lin" valueType="num">
                                      <p:cBhvr>
                                        <p:cTn id="60" dur="2000"/>
                                        <p:tgtEl>
                                          <p:spTgt spid="33805"/>
                                        </p:tgtEl>
                                        <p:attrNameLst>
                                          <p:attrName>ppt_w</p:attrName>
                                        </p:attrNameLst>
                                      </p:cBhvr>
                                      <p:tavLst>
                                        <p:tav tm="0">
                                          <p:val>
                                            <p:strVal val="ppt_w"/>
                                          </p:val>
                                        </p:tav>
                                        <p:tav tm="100000">
                                          <p:val>
                                            <p:fltVal val="0"/>
                                          </p:val>
                                        </p:tav>
                                      </p:tavLst>
                                    </p:anim>
                                    <p:anim calcmode="lin" valueType="num">
                                      <p:cBhvr>
                                        <p:cTn id="61" dur="2000"/>
                                        <p:tgtEl>
                                          <p:spTgt spid="33805"/>
                                        </p:tgtEl>
                                        <p:attrNameLst>
                                          <p:attrName>ppt_h</p:attrName>
                                        </p:attrNameLst>
                                      </p:cBhvr>
                                      <p:tavLst>
                                        <p:tav tm="0">
                                          <p:val>
                                            <p:strVal val="ppt_h"/>
                                          </p:val>
                                        </p:tav>
                                        <p:tav tm="100000">
                                          <p:val>
                                            <p:fltVal val="0"/>
                                          </p:val>
                                        </p:tav>
                                      </p:tavLst>
                                    </p:anim>
                                    <p:set>
                                      <p:cBhvr>
                                        <p:cTn id="62" dur="1" fill="hold">
                                          <p:stCondLst>
                                            <p:cond delay="1999"/>
                                          </p:stCondLst>
                                        </p:cTn>
                                        <p:tgtEl>
                                          <p:spTgt spid="33805"/>
                                        </p:tgtEl>
                                        <p:attrNameLst>
                                          <p:attrName>style.visibility</p:attrName>
                                        </p:attrNameLst>
                                      </p:cBhvr>
                                      <p:to>
                                        <p:strVal val="hidden"/>
                                      </p:to>
                                    </p:set>
                                  </p:childTnLst>
                                </p:cTn>
                              </p:par>
                              <p:par>
                                <p:cTn id="63" presetID="15" presetClass="entr" presetSubtype="0" repeatCount="indefinite" fill="hold" grpId="1" nodeType="withEffect">
                                  <p:stCondLst>
                                    <p:cond delay="0"/>
                                  </p:stCondLst>
                                  <p:childTnLst>
                                    <p:set>
                                      <p:cBhvr>
                                        <p:cTn id="64" dur="1" fill="hold">
                                          <p:stCondLst>
                                            <p:cond delay="0"/>
                                          </p:stCondLst>
                                        </p:cTn>
                                        <p:tgtEl>
                                          <p:spTgt spid="33805"/>
                                        </p:tgtEl>
                                        <p:attrNameLst>
                                          <p:attrName>style.visibility</p:attrName>
                                        </p:attrNameLst>
                                      </p:cBhvr>
                                      <p:to>
                                        <p:strVal val="visible"/>
                                      </p:to>
                                    </p:set>
                                    <p:anim calcmode="lin" valueType="num">
                                      <p:cBhvr>
                                        <p:cTn id="65" dur="2000" fill="hold"/>
                                        <p:tgtEl>
                                          <p:spTgt spid="33805"/>
                                        </p:tgtEl>
                                        <p:attrNameLst>
                                          <p:attrName>ppt_w</p:attrName>
                                        </p:attrNameLst>
                                      </p:cBhvr>
                                      <p:tavLst>
                                        <p:tav tm="0">
                                          <p:val>
                                            <p:fltVal val="0"/>
                                          </p:val>
                                        </p:tav>
                                        <p:tav tm="100000">
                                          <p:val>
                                            <p:strVal val="#ppt_w"/>
                                          </p:val>
                                        </p:tav>
                                      </p:tavLst>
                                    </p:anim>
                                    <p:anim calcmode="lin" valueType="num">
                                      <p:cBhvr>
                                        <p:cTn id="66" dur="2000" fill="hold"/>
                                        <p:tgtEl>
                                          <p:spTgt spid="33805"/>
                                        </p:tgtEl>
                                        <p:attrNameLst>
                                          <p:attrName>ppt_h</p:attrName>
                                        </p:attrNameLst>
                                      </p:cBhvr>
                                      <p:tavLst>
                                        <p:tav tm="0">
                                          <p:val>
                                            <p:fltVal val="0"/>
                                          </p:val>
                                        </p:tav>
                                        <p:tav tm="100000">
                                          <p:val>
                                            <p:strVal val="#ppt_h"/>
                                          </p:val>
                                        </p:tav>
                                      </p:tavLst>
                                    </p:anim>
                                    <p:anim calcmode="lin" valueType="num">
                                      <p:cBhvr>
                                        <p:cTn id="67" dur="2000" fill="hold"/>
                                        <p:tgtEl>
                                          <p:spTgt spid="33805"/>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33805"/>
                                        </p:tgtEl>
                                        <p:attrNameLst>
                                          <p:attrName>ppt_y</p:attrName>
                                        </p:attrNameLst>
                                      </p:cBhvr>
                                      <p:tavLst>
                                        <p:tav tm="0" fmla="#ppt_y+(sin(-2*pi*(1-$))*-#ppt_x+cos(-2*pi*(1-$))*(1-#ppt_y))*(1-$)">
                                          <p:val>
                                            <p:fltVal val="0"/>
                                          </p:val>
                                        </p:tav>
                                        <p:tav tm="100000">
                                          <p:val>
                                            <p:fltVal val="1"/>
                                          </p:val>
                                        </p:tav>
                                      </p:tavLst>
                                    </p:anim>
                                  </p:childTnLst>
                                </p:cTn>
                              </p:par>
                              <p:par>
                                <p:cTn id="69" presetID="8" presetClass="emph" presetSubtype="0" repeatCount="indefinite" fill="hold" grpId="1" nodeType="withEffect">
                                  <p:stCondLst>
                                    <p:cond delay="0"/>
                                  </p:stCondLst>
                                  <p:childTnLst>
                                    <p:animRot by="43200000">
                                      <p:cBhvr>
                                        <p:cTn id="70" dur="2000" fill="hold"/>
                                        <p:tgtEl>
                                          <p:spTgt spid="33806"/>
                                        </p:tgtEl>
                                        <p:attrNameLst>
                                          <p:attrName>r</p:attrName>
                                        </p:attrNameLst>
                                      </p:cBhvr>
                                    </p:animRot>
                                  </p:childTnLst>
                                </p:cTn>
                              </p:par>
                              <p:par>
                                <p:cTn id="71" presetID="15" presetClass="entr" presetSubtype="0" repeatCount="indefinite" fill="hold" grpId="2" nodeType="withEffect">
                                  <p:stCondLst>
                                    <p:cond delay="0"/>
                                  </p:stCondLst>
                                  <p:childTnLst>
                                    <p:set>
                                      <p:cBhvr>
                                        <p:cTn id="72" dur="1" fill="hold">
                                          <p:stCondLst>
                                            <p:cond delay="0"/>
                                          </p:stCondLst>
                                        </p:cTn>
                                        <p:tgtEl>
                                          <p:spTgt spid="33806"/>
                                        </p:tgtEl>
                                        <p:attrNameLst>
                                          <p:attrName>style.visibility</p:attrName>
                                        </p:attrNameLst>
                                      </p:cBhvr>
                                      <p:to>
                                        <p:strVal val="visible"/>
                                      </p:to>
                                    </p:set>
                                    <p:anim calcmode="lin" valueType="num">
                                      <p:cBhvr>
                                        <p:cTn id="73" dur="2000" fill="hold"/>
                                        <p:tgtEl>
                                          <p:spTgt spid="33806"/>
                                        </p:tgtEl>
                                        <p:attrNameLst>
                                          <p:attrName>ppt_w</p:attrName>
                                        </p:attrNameLst>
                                      </p:cBhvr>
                                      <p:tavLst>
                                        <p:tav tm="0">
                                          <p:val>
                                            <p:fltVal val="0"/>
                                          </p:val>
                                        </p:tav>
                                        <p:tav tm="100000">
                                          <p:val>
                                            <p:strVal val="#ppt_w"/>
                                          </p:val>
                                        </p:tav>
                                      </p:tavLst>
                                    </p:anim>
                                    <p:anim calcmode="lin" valueType="num">
                                      <p:cBhvr>
                                        <p:cTn id="74" dur="2000" fill="hold"/>
                                        <p:tgtEl>
                                          <p:spTgt spid="33806"/>
                                        </p:tgtEl>
                                        <p:attrNameLst>
                                          <p:attrName>ppt_h</p:attrName>
                                        </p:attrNameLst>
                                      </p:cBhvr>
                                      <p:tavLst>
                                        <p:tav tm="0">
                                          <p:val>
                                            <p:fltVal val="0"/>
                                          </p:val>
                                        </p:tav>
                                        <p:tav tm="100000">
                                          <p:val>
                                            <p:strVal val="#ppt_h"/>
                                          </p:val>
                                        </p:tav>
                                      </p:tavLst>
                                    </p:anim>
                                    <p:anim calcmode="lin" valueType="num">
                                      <p:cBhvr>
                                        <p:cTn id="75" dur="2000" fill="hold"/>
                                        <p:tgtEl>
                                          <p:spTgt spid="33806"/>
                                        </p:tgtEl>
                                        <p:attrNameLst>
                                          <p:attrName>ppt_x</p:attrName>
                                        </p:attrNameLst>
                                      </p:cBhvr>
                                      <p:tavLst>
                                        <p:tav tm="0" fmla="#ppt_x+(cos(-2*pi*(1-$))*-#ppt_x-sin(-2*pi*(1-$))*(1-#ppt_y))*(1-$)">
                                          <p:val>
                                            <p:fltVal val="0"/>
                                          </p:val>
                                        </p:tav>
                                        <p:tav tm="100000">
                                          <p:val>
                                            <p:fltVal val="1"/>
                                          </p:val>
                                        </p:tav>
                                      </p:tavLst>
                                    </p:anim>
                                    <p:anim calcmode="lin" valueType="num">
                                      <p:cBhvr>
                                        <p:cTn id="76" dur="2000" fill="hold"/>
                                        <p:tgtEl>
                                          <p:spTgt spid="33806"/>
                                        </p:tgtEl>
                                        <p:attrNameLst>
                                          <p:attrName>ppt_y</p:attrName>
                                        </p:attrNameLst>
                                      </p:cBhvr>
                                      <p:tavLst>
                                        <p:tav tm="0" fmla="#ppt_y+(sin(-2*pi*(1-$))*-#ppt_x+cos(-2*pi*(1-$))*(1-#ppt_y))*(1-$)">
                                          <p:val>
                                            <p:fltVal val="0"/>
                                          </p:val>
                                        </p:tav>
                                        <p:tav tm="100000">
                                          <p:val>
                                            <p:fltVal val="1"/>
                                          </p:val>
                                        </p:tav>
                                      </p:tavLst>
                                    </p:anim>
                                  </p:childTnLst>
                                </p:cTn>
                              </p:par>
                              <p:par>
                                <p:cTn id="77" presetID="8" presetClass="emph" presetSubtype="0" repeatCount="indefinite" fill="hold" grpId="2" nodeType="withEffect">
                                  <p:stCondLst>
                                    <p:cond delay="0"/>
                                  </p:stCondLst>
                                  <p:childTnLst>
                                    <p:animRot by="43200000">
                                      <p:cBhvr>
                                        <p:cTn id="78" dur="2000" fill="hold"/>
                                        <p:tgtEl>
                                          <p:spTgt spid="33805"/>
                                        </p:tgtEl>
                                        <p:attrNameLst>
                                          <p:attrName>r</p:attrName>
                                        </p:attrNameLst>
                                      </p:cBhvr>
                                    </p:animRot>
                                  </p:childTnLst>
                                </p:cTn>
                              </p:par>
                              <p:par>
                                <p:cTn id="79" presetID="15" presetClass="entr" presetSubtype="0" repeatCount="indefinite" fill="hold" grpId="1" nodeType="withEffect">
                                  <p:stCondLst>
                                    <p:cond delay="0"/>
                                  </p:stCondLst>
                                  <p:childTnLst>
                                    <p:set>
                                      <p:cBhvr>
                                        <p:cTn id="80" dur="1" fill="hold">
                                          <p:stCondLst>
                                            <p:cond delay="0"/>
                                          </p:stCondLst>
                                        </p:cTn>
                                        <p:tgtEl>
                                          <p:spTgt spid="33807"/>
                                        </p:tgtEl>
                                        <p:attrNameLst>
                                          <p:attrName>style.visibility</p:attrName>
                                        </p:attrNameLst>
                                      </p:cBhvr>
                                      <p:to>
                                        <p:strVal val="visible"/>
                                      </p:to>
                                    </p:set>
                                    <p:anim calcmode="lin" valueType="num">
                                      <p:cBhvr>
                                        <p:cTn id="81" dur="2000" fill="hold"/>
                                        <p:tgtEl>
                                          <p:spTgt spid="33807"/>
                                        </p:tgtEl>
                                        <p:attrNameLst>
                                          <p:attrName>ppt_w</p:attrName>
                                        </p:attrNameLst>
                                      </p:cBhvr>
                                      <p:tavLst>
                                        <p:tav tm="0">
                                          <p:val>
                                            <p:fltVal val="0"/>
                                          </p:val>
                                        </p:tav>
                                        <p:tav tm="100000">
                                          <p:val>
                                            <p:strVal val="#ppt_w"/>
                                          </p:val>
                                        </p:tav>
                                      </p:tavLst>
                                    </p:anim>
                                    <p:anim calcmode="lin" valueType="num">
                                      <p:cBhvr>
                                        <p:cTn id="82" dur="2000" fill="hold"/>
                                        <p:tgtEl>
                                          <p:spTgt spid="33807"/>
                                        </p:tgtEl>
                                        <p:attrNameLst>
                                          <p:attrName>ppt_h</p:attrName>
                                        </p:attrNameLst>
                                      </p:cBhvr>
                                      <p:tavLst>
                                        <p:tav tm="0">
                                          <p:val>
                                            <p:fltVal val="0"/>
                                          </p:val>
                                        </p:tav>
                                        <p:tav tm="100000">
                                          <p:val>
                                            <p:strVal val="#ppt_h"/>
                                          </p:val>
                                        </p:tav>
                                      </p:tavLst>
                                    </p:anim>
                                    <p:anim calcmode="lin" valueType="num">
                                      <p:cBhvr>
                                        <p:cTn id="83" dur="2000" fill="hold"/>
                                        <p:tgtEl>
                                          <p:spTgt spid="33807"/>
                                        </p:tgtEl>
                                        <p:attrNameLst>
                                          <p:attrName>ppt_x</p:attrName>
                                        </p:attrNameLst>
                                      </p:cBhvr>
                                      <p:tavLst>
                                        <p:tav tm="0" fmla="#ppt_x+(cos(-2*pi*(1-$))*-#ppt_x-sin(-2*pi*(1-$))*(1-#ppt_y))*(1-$)">
                                          <p:val>
                                            <p:fltVal val="0"/>
                                          </p:val>
                                        </p:tav>
                                        <p:tav tm="100000">
                                          <p:val>
                                            <p:fltVal val="1"/>
                                          </p:val>
                                        </p:tav>
                                      </p:tavLst>
                                    </p:anim>
                                    <p:anim calcmode="lin" valueType="num">
                                      <p:cBhvr>
                                        <p:cTn id="84" dur="2000" fill="hold"/>
                                        <p:tgtEl>
                                          <p:spTgt spid="33807"/>
                                        </p:tgtEl>
                                        <p:attrNameLst>
                                          <p:attrName>ppt_y</p:attrName>
                                        </p:attrNameLst>
                                      </p:cBhvr>
                                      <p:tavLst>
                                        <p:tav tm="0" fmla="#ppt_y+(sin(-2*pi*(1-$))*-#ppt_x+cos(-2*pi*(1-$))*(1-#ppt_y))*(1-$)">
                                          <p:val>
                                            <p:fltVal val="0"/>
                                          </p:val>
                                        </p:tav>
                                        <p:tav tm="100000">
                                          <p:val>
                                            <p:fltVal val="1"/>
                                          </p:val>
                                        </p:tav>
                                      </p:tavLst>
                                    </p:anim>
                                  </p:childTnLst>
                                </p:cTn>
                              </p:par>
                              <p:par>
                                <p:cTn id="85" presetID="23" presetClass="exit" presetSubtype="32" repeatCount="indefinite" fill="hold" grpId="2" nodeType="withEffect">
                                  <p:stCondLst>
                                    <p:cond delay="0"/>
                                  </p:stCondLst>
                                  <p:childTnLst>
                                    <p:anim calcmode="lin" valueType="num">
                                      <p:cBhvr>
                                        <p:cTn id="86" dur="2000"/>
                                        <p:tgtEl>
                                          <p:spTgt spid="33807"/>
                                        </p:tgtEl>
                                        <p:attrNameLst>
                                          <p:attrName>ppt_w</p:attrName>
                                        </p:attrNameLst>
                                      </p:cBhvr>
                                      <p:tavLst>
                                        <p:tav tm="0">
                                          <p:val>
                                            <p:strVal val="ppt_w"/>
                                          </p:val>
                                        </p:tav>
                                        <p:tav tm="100000">
                                          <p:val>
                                            <p:fltVal val="0"/>
                                          </p:val>
                                        </p:tav>
                                      </p:tavLst>
                                    </p:anim>
                                    <p:anim calcmode="lin" valueType="num">
                                      <p:cBhvr>
                                        <p:cTn id="87" dur="2000"/>
                                        <p:tgtEl>
                                          <p:spTgt spid="33807"/>
                                        </p:tgtEl>
                                        <p:attrNameLst>
                                          <p:attrName>ppt_h</p:attrName>
                                        </p:attrNameLst>
                                      </p:cBhvr>
                                      <p:tavLst>
                                        <p:tav tm="0">
                                          <p:val>
                                            <p:strVal val="ppt_h"/>
                                          </p:val>
                                        </p:tav>
                                        <p:tav tm="100000">
                                          <p:val>
                                            <p:fltVal val="0"/>
                                          </p:val>
                                        </p:tav>
                                      </p:tavLst>
                                    </p:anim>
                                    <p:set>
                                      <p:cBhvr>
                                        <p:cTn id="88" dur="1" fill="hold">
                                          <p:stCondLst>
                                            <p:cond delay="1999"/>
                                          </p:stCondLst>
                                        </p:cTn>
                                        <p:tgtEl>
                                          <p:spTgt spid="33807"/>
                                        </p:tgtEl>
                                        <p:attrNameLst>
                                          <p:attrName>style.visibility</p:attrName>
                                        </p:attrNameLst>
                                      </p:cBhvr>
                                      <p:to>
                                        <p:strVal val="hidden"/>
                                      </p:to>
                                    </p:set>
                                  </p:childTnLst>
                                </p:cTn>
                              </p:par>
                              <p:par>
                                <p:cTn id="89" presetID="51" presetClass="entr" presetSubtype="0" fill="hold" grpId="3" nodeType="withEffect">
                                  <p:stCondLst>
                                    <p:cond delay="0"/>
                                  </p:stCondLst>
                                  <p:childTnLst>
                                    <p:set>
                                      <p:cBhvr>
                                        <p:cTn id="90" dur="1" fill="hold">
                                          <p:stCondLst>
                                            <p:cond delay="0"/>
                                          </p:stCondLst>
                                        </p:cTn>
                                        <p:tgtEl>
                                          <p:spTgt spid="33807"/>
                                        </p:tgtEl>
                                        <p:attrNameLst>
                                          <p:attrName>style.visibility</p:attrName>
                                        </p:attrNameLst>
                                      </p:cBhvr>
                                      <p:to>
                                        <p:strVal val="visible"/>
                                      </p:to>
                                    </p:set>
                                    <p:animEffect transition="in" filter="fade">
                                      <p:cBhvr>
                                        <p:cTn id="91" dur="770" decel="100000"/>
                                        <p:tgtEl>
                                          <p:spTgt spid="33807"/>
                                        </p:tgtEl>
                                      </p:cBhvr>
                                    </p:animEffect>
                                    <p:animScale>
                                      <p:cBhvr>
                                        <p:cTn id="92" dur="770" decel="100000"/>
                                        <p:tgtEl>
                                          <p:spTgt spid="33807"/>
                                        </p:tgtEl>
                                      </p:cBhvr>
                                      <p:from x="10000" y="10000"/>
                                      <p:to x="200000" y="450000"/>
                                    </p:animScale>
                                    <p:animScale>
                                      <p:cBhvr>
                                        <p:cTn id="93" dur="1230" accel="100000" fill="hold">
                                          <p:stCondLst>
                                            <p:cond delay="770"/>
                                          </p:stCondLst>
                                        </p:cTn>
                                        <p:tgtEl>
                                          <p:spTgt spid="33807"/>
                                        </p:tgtEl>
                                      </p:cBhvr>
                                      <p:from x="200000" y="450000"/>
                                      <p:to x="100000" y="100000"/>
                                    </p:animScale>
                                    <p:set>
                                      <p:cBhvr>
                                        <p:cTn id="94" dur="770" fill="hold"/>
                                        <p:tgtEl>
                                          <p:spTgt spid="33807"/>
                                        </p:tgtEl>
                                        <p:attrNameLst>
                                          <p:attrName>ppt_x</p:attrName>
                                        </p:attrNameLst>
                                      </p:cBhvr>
                                      <p:to>
                                        <p:strVal val="(0.5)"/>
                                      </p:to>
                                    </p:set>
                                    <p:anim from="(0.5)" to="(#ppt_x)" calcmode="lin" valueType="num">
                                      <p:cBhvr>
                                        <p:cTn id="95" dur="1230" accel="100000" fill="hold">
                                          <p:stCondLst>
                                            <p:cond delay="770"/>
                                          </p:stCondLst>
                                        </p:cTn>
                                        <p:tgtEl>
                                          <p:spTgt spid="33807"/>
                                        </p:tgtEl>
                                        <p:attrNameLst>
                                          <p:attrName>ppt_x</p:attrName>
                                        </p:attrNameLst>
                                      </p:cBhvr>
                                    </p:anim>
                                    <p:set>
                                      <p:cBhvr>
                                        <p:cTn id="96" dur="770" fill="hold"/>
                                        <p:tgtEl>
                                          <p:spTgt spid="33807"/>
                                        </p:tgtEl>
                                        <p:attrNameLst>
                                          <p:attrName>ppt_y</p:attrName>
                                        </p:attrNameLst>
                                      </p:cBhvr>
                                      <p:to>
                                        <p:strVal val="(#ppt_y+0.4)"/>
                                      </p:to>
                                    </p:set>
                                    <p:anim from="(#ppt_y+0.4)" to="(#ppt_y)" calcmode="lin" valueType="num">
                                      <p:cBhvr>
                                        <p:cTn id="97" dur="1230" accel="100000" fill="hold">
                                          <p:stCondLst>
                                            <p:cond delay="770"/>
                                          </p:stCondLst>
                                        </p:cTn>
                                        <p:tgtEl>
                                          <p:spTgt spid="33807"/>
                                        </p:tgtEl>
                                        <p:attrNameLst>
                                          <p:attrName>ppt_y</p:attrName>
                                        </p:attrNameLst>
                                      </p:cBhvr>
                                    </p:anim>
                                  </p:childTnLst>
                                </p:cTn>
                              </p:par>
                              <p:par>
                                <p:cTn id="98" presetID="51" presetClass="entr" presetSubtype="0" fill="hold" grpId="3" nodeType="withEffect">
                                  <p:stCondLst>
                                    <p:cond delay="0"/>
                                  </p:stCondLst>
                                  <p:childTnLst>
                                    <p:set>
                                      <p:cBhvr>
                                        <p:cTn id="99" dur="1" fill="hold">
                                          <p:stCondLst>
                                            <p:cond delay="0"/>
                                          </p:stCondLst>
                                        </p:cTn>
                                        <p:tgtEl>
                                          <p:spTgt spid="33806"/>
                                        </p:tgtEl>
                                        <p:attrNameLst>
                                          <p:attrName>style.visibility</p:attrName>
                                        </p:attrNameLst>
                                      </p:cBhvr>
                                      <p:to>
                                        <p:strVal val="visible"/>
                                      </p:to>
                                    </p:set>
                                    <p:animEffect transition="in" filter="fade">
                                      <p:cBhvr>
                                        <p:cTn id="100" dur="770" decel="100000"/>
                                        <p:tgtEl>
                                          <p:spTgt spid="33806"/>
                                        </p:tgtEl>
                                      </p:cBhvr>
                                    </p:animEffect>
                                    <p:animScale>
                                      <p:cBhvr>
                                        <p:cTn id="101" dur="770" decel="100000"/>
                                        <p:tgtEl>
                                          <p:spTgt spid="33806"/>
                                        </p:tgtEl>
                                      </p:cBhvr>
                                      <p:from x="10000" y="10000"/>
                                      <p:to x="200000" y="450000"/>
                                    </p:animScale>
                                    <p:animScale>
                                      <p:cBhvr>
                                        <p:cTn id="102" dur="1230" accel="100000" fill="hold">
                                          <p:stCondLst>
                                            <p:cond delay="770"/>
                                          </p:stCondLst>
                                        </p:cTn>
                                        <p:tgtEl>
                                          <p:spTgt spid="33806"/>
                                        </p:tgtEl>
                                      </p:cBhvr>
                                      <p:from x="200000" y="450000"/>
                                      <p:to x="100000" y="100000"/>
                                    </p:animScale>
                                    <p:set>
                                      <p:cBhvr>
                                        <p:cTn id="103" dur="770" fill="hold"/>
                                        <p:tgtEl>
                                          <p:spTgt spid="33806"/>
                                        </p:tgtEl>
                                        <p:attrNameLst>
                                          <p:attrName>ppt_x</p:attrName>
                                        </p:attrNameLst>
                                      </p:cBhvr>
                                      <p:to>
                                        <p:strVal val="(0.5)"/>
                                      </p:to>
                                    </p:set>
                                    <p:anim from="(0.5)" to="(#ppt_x)" calcmode="lin" valueType="num">
                                      <p:cBhvr>
                                        <p:cTn id="104" dur="1230" accel="100000" fill="hold">
                                          <p:stCondLst>
                                            <p:cond delay="770"/>
                                          </p:stCondLst>
                                        </p:cTn>
                                        <p:tgtEl>
                                          <p:spTgt spid="33806"/>
                                        </p:tgtEl>
                                        <p:attrNameLst>
                                          <p:attrName>ppt_x</p:attrName>
                                        </p:attrNameLst>
                                      </p:cBhvr>
                                    </p:anim>
                                    <p:set>
                                      <p:cBhvr>
                                        <p:cTn id="105" dur="770" fill="hold"/>
                                        <p:tgtEl>
                                          <p:spTgt spid="33806"/>
                                        </p:tgtEl>
                                        <p:attrNameLst>
                                          <p:attrName>ppt_y</p:attrName>
                                        </p:attrNameLst>
                                      </p:cBhvr>
                                      <p:to>
                                        <p:strVal val="(#ppt_y+0.4)"/>
                                      </p:to>
                                    </p:set>
                                    <p:anim from="(#ppt_y+0.4)" to="(#ppt_y)" calcmode="lin" valueType="num">
                                      <p:cBhvr>
                                        <p:cTn id="106" dur="1230" accel="100000" fill="hold">
                                          <p:stCondLst>
                                            <p:cond delay="770"/>
                                          </p:stCondLst>
                                        </p:cTn>
                                        <p:tgtEl>
                                          <p:spTgt spid="33806"/>
                                        </p:tgtEl>
                                        <p:attrNameLst>
                                          <p:attrName>ppt_y</p:attrName>
                                        </p:attrNameLst>
                                      </p:cBhvr>
                                    </p:anim>
                                  </p:childTnLst>
                                </p:cTn>
                              </p:par>
                              <p:par>
                                <p:cTn id="107" presetID="51" presetClass="entr" presetSubtype="0" fill="hold" grpId="3" nodeType="withEffect">
                                  <p:stCondLst>
                                    <p:cond delay="0"/>
                                  </p:stCondLst>
                                  <p:childTnLst>
                                    <p:set>
                                      <p:cBhvr>
                                        <p:cTn id="108" dur="1" fill="hold">
                                          <p:stCondLst>
                                            <p:cond delay="0"/>
                                          </p:stCondLst>
                                        </p:cTn>
                                        <p:tgtEl>
                                          <p:spTgt spid="33805"/>
                                        </p:tgtEl>
                                        <p:attrNameLst>
                                          <p:attrName>style.visibility</p:attrName>
                                        </p:attrNameLst>
                                      </p:cBhvr>
                                      <p:to>
                                        <p:strVal val="visible"/>
                                      </p:to>
                                    </p:set>
                                    <p:animEffect transition="in" filter="fade">
                                      <p:cBhvr>
                                        <p:cTn id="109" dur="770" decel="100000"/>
                                        <p:tgtEl>
                                          <p:spTgt spid="33805"/>
                                        </p:tgtEl>
                                      </p:cBhvr>
                                    </p:animEffect>
                                    <p:animScale>
                                      <p:cBhvr>
                                        <p:cTn id="110" dur="770" decel="100000"/>
                                        <p:tgtEl>
                                          <p:spTgt spid="33805"/>
                                        </p:tgtEl>
                                      </p:cBhvr>
                                      <p:from x="10000" y="10000"/>
                                      <p:to x="200000" y="450000"/>
                                    </p:animScale>
                                    <p:animScale>
                                      <p:cBhvr>
                                        <p:cTn id="111" dur="1230" accel="100000" fill="hold">
                                          <p:stCondLst>
                                            <p:cond delay="770"/>
                                          </p:stCondLst>
                                        </p:cTn>
                                        <p:tgtEl>
                                          <p:spTgt spid="33805"/>
                                        </p:tgtEl>
                                      </p:cBhvr>
                                      <p:from x="200000" y="450000"/>
                                      <p:to x="100000" y="100000"/>
                                    </p:animScale>
                                    <p:set>
                                      <p:cBhvr>
                                        <p:cTn id="112" dur="770" fill="hold"/>
                                        <p:tgtEl>
                                          <p:spTgt spid="33805"/>
                                        </p:tgtEl>
                                        <p:attrNameLst>
                                          <p:attrName>ppt_x</p:attrName>
                                        </p:attrNameLst>
                                      </p:cBhvr>
                                      <p:to>
                                        <p:strVal val="(0.5)"/>
                                      </p:to>
                                    </p:set>
                                    <p:anim from="(0.5)" to="(#ppt_x)" calcmode="lin" valueType="num">
                                      <p:cBhvr>
                                        <p:cTn id="113" dur="1230" accel="100000" fill="hold">
                                          <p:stCondLst>
                                            <p:cond delay="770"/>
                                          </p:stCondLst>
                                        </p:cTn>
                                        <p:tgtEl>
                                          <p:spTgt spid="33805"/>
                                        </p:tgtEl>
                                        <p:attrNameLst>
                                          <p:attrName>ppt_x</p:attrName>
                                        </p:attrNameLst>
                                      </p:cBhvr>
                                    </p:anim>
                                    <p:set>
                                      <p:cBhvr>
                                        <p:cTn id="114" dur="770" fill="hold"/>
                                        <p:tgtEl>
                                          <p:spTgt spid="33805"/>
                                        </p:tgtEl>
                                        <p:attrNameLst>
                                          <p:attrName>ppt_y</p:attrName>
                                        </p:attrNameLst>
                                      </p:cBhvr>
                                      <p:to>
                                        <p:strVal val="(#ppt_y+0.4)"/>
                                      </p:to>
                                    </p:set>
                                    <p:anim from="(#ppt_y+0.4)" to="(#ppt_y)" calcmode="lin" valueType="num">
                                      <p:cBhvr>
                                        <p:cTn id="115" dur="1230" accel="100000" fill="hold">
                                          <p:stCondLst>
                                            <p:cond delay="770"/>
                                          </p:stCondLst>
                                        </p:cTn>
                                        <p:tgtEl>
                                          <p:spTgt spid="33805"/>
                                        </p:tgtEl>
                                        <p:attrNameLst>
                                          <p:attrName>ppt_y</p:attrName>
                                        </p:attrNameLst>
                                      </p:cBhvr>
                                    </p:anim>
                                  </p:childTnLst>
                                </p:cTn>
                              </p:par>
                              <p:par>
                                <p:cTn id="116" presetID="23" presetClass="exit" presetSubtype="32" repeatCount="indefinite" fill="hold" grpId="0" nodeType="withEffect">
                                  <p:stCondLst>
                                    <p:cond delay="0"/>
                                  </p:stCondLst>
                                  <p:childTnLst>
                                    <p:anim calcmode="lin" valueType="num">
                                      <p:cBhvr>
                                        <p:cTn id="117" dur="2000"/>
                                        <p:tgtEl>
                                          <p:spTgt spid="33808"/>
                                        </p:tgtEl>
                                        <p:attrNameLst>
                                          <p:attrName>ppt_w</p:attrName>
                                        </p:attrNameLst>
                                      </p:cBhvr>
                                      <p:tavLst>
                                        <p:tav tm="0">
                                          <p:val>
                                            <p:strVal val="ppt_w"/>
                                          </p:val>
                                        </p:tav>
                                        <p:tav tm="100000">
                                          <p:val>
                                            <p:fltVal val="0"/>
                                          </p:val>
                                        </p:tav>
                                      </p:tavLst>
                                    </p:anim>
                                    <p:anim calcmode="lin" valueType="num">
                                      <p:cBhvr>
                                        <p:cTn id="118" dur="2000"/>
                                        <p:tgtEl>
                                          <p:spTgt spid="33808"/>
                                        </p:tgtEl>
                                        <p:attrNameLst>
                                          <p:attrName>ppt_h</p:attrName>
                                        </p:attrNameLst>
                                      </p:cBhvr>
                                      <p:tavLst>
                                        <p:tav tm="0">
                                          <p:val>
                                            <p:strVal val="ppt_h"/>
                                          </p:val>
                                        </p:tav>
                                        <p:tav tm="100000">
                                          <p:val>
                                            <p:fltVal val="0"/>
                                          </p:val>
                                        </p:tav>
                                      </p:tavLst>
                                    </p:anim>
                                    <p:set>
                                      <p:cBhvr>
                                        <p:cTn id="119" dur="1" fill="hold">
                                          <p:stCondLst>
                                            <p:cond delay="1999"/>
                                          </p:stCondLst>
                                        </p:cTn>
                                        <p:tgtEl>
                                          <p:spTgt spid="33808"/>
                                        </p:tgtEl>
                                        <p:attrNameLst>
                                          <p:attrName>style.visibility</p:attrName>
                                        </p:attrNameLst>
                                      </p:cBhvr>
                                      <p:to>
                                        <p:strVal val="hidden"/>
                                      </p:to>
                                    </p:set>
                                  </p:childTnLst>
                                </p:cTn>
                              </p:par>
                              <p:par>
                                <p:cTn id="120" presetID="15" presetClass="entr" presetSubtype="0" repeatCount="indefinite" fill="hold" grpId="1" nodeType="withEffect">
                                  <p:stCondLst>
                                    <p:cond delay="0"/>
                                  </p:stCondLst>
                                  <p:childTnLst>
                                    <p:set>
                                      <p:cBhvr>
                                        <p:cTn id="121" dur="1" fill="hold">
                                          <p:stCondLst>
                                            <p:cond delay="0"/>
                                          </p:stCondLst>
                                        </p:cTn>
                                        <p:tgtEl>
                                          <p:spTgt spid="33808"/>
                                        </p:tgtEl>
                                        <p:attrNameLst>
                                          <p:attrName>style.visibility</p:attrName>
                                        </p:attrNameLst>
                                      </p:cBhvr>
                                      <p:to>
                                        <p:strVal val="visible"/>
                                      </p:to>
                                    </p:set>
                                    <p:anim calcmode="lin" valueType="num">
                                      <p:cBhvr>
                                        <p:cTn id="122" dur="2000" fill="hold"/>
                                        <p:tgtEl>
                                          <p:spTgt spid="33808"/>
                                        </p:tgtEl>
                                        <p:attrNameLst>
                                          <p:attrName>ppt_w</p:attrName>
                                        </p:attrNameLst>
                                      </p:cBhvr>
                                      <p:tavLst>
                                        <p:tav tm="0">
                                          <p:val>
                                            <p:fltVal val="0"/>
                                          </p:val>
                                        </p:tav>
                                        <p:tav tm="100000">
                                          <p:val>
                                            <p:strVal val="#ppt_w"/>
                                          </p:val>
                                        </p:tav>
                                      </p:tavLst>
                                    </p:anim>
                                    <p:anim calcmode="lin" valueType="num">
                                      <p:cBhvr>
                                        <p:cTn id="123" dur="2000" fill="hold"/>
                                        <p:tgtEl>
                                          <p:spTgt spid="33808"/>
                                        </p:tgtEl>
                                        <p:attrNameLst>
                                          <p:attrName>ppt_h</p:attrName>
                                        </p:attrNameLst>
                                      </p:cBhvr>
                                      <p:tavLst>
                                        <p:tav tm="0">
                                          <p:val>
                                            <p:fltVal val="0"/>
                                          </p:val>
                                        </p:tav>
                                        <p:tav tm="100000">
                                          <p:val>
                                            <p:strVal val="#ppt_h"/>
                                          </p:val>
                                        </p:tav>
                                      </p:tavLst>
                                    </p:anim>
                                    <p:anim calcmode="lin" valueType="num">
                                      <p:cBhvr>
                                        <p:cTn id="124" dur="2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25" dur="2000" fill="hold"/>
                                        <p:tgtEl>
                                          <p:spTgt spid="33808"/>
                                        </p:tgtEl>
                                        <p:attrNameLst>
                                          <p:attrName>ppt_y</p:attrName>
                                        </p:attrNameLst>
                                      </p:cBhvr>
                                      <p:tavLst>
                                        <p:tav tm="0" fmla="#ppt_y+(sin(-2*pi*(1-$))*-#ppt_x+cos(-2*pi*(1-$))*(1-#ppt_y))*(1-$)">
                                          <p:val>
                                            <p:fltVal val="0"/>
                                          </p:val>
                                        </p:tav>
                                        <p:tav tm="100000">
                                          <p:val>
                                            <p:fltVal val="1"/>
                                          </p:val>
                                        </p:tav>
                                      </p:tavLst>
                                    </p:anim>
                                  </p:childTnLst>
                                </p:cTn>
                              </p:par>
                              <p:par>
                                <p:cTn id="126" presetID="8" presetClass="emph" presetSubtype="0" repeatCount="indefinite" fill="hold" grpId="2" nodeType="withEffect">
                                  <p:stCondLst>
                                    <p:cond delay="0"/>
                                  </p:stCondLst>
                                  <p:childTnLst>
                                    <p:animRot by="43200000">
                                      <p:cBhvr>
                                        <p:cTn id="127" dur="2000" fill="hold"/>
                                        <p:tgtEl>
                                          <p:spTgt spid="33808"/>
                                        </p:tgtEl>
                                        <p:attrNameLst>
                                          <p:attrName>r</p:attrName>
                                        </p:attrNameLst>
                                      </p:cBhvr>
                                    </p:animRot>
                                  </p:childTnLst>
                                </p:cTn>
                              </p:par>
                              <p:par>
                                <p:cTn id="128" presetID="51" presetClass="entr" presetSubtype="0" fill="hold" grpId="3" nodeType="withEffect">
                                  <p:stCondLst>
                                    <p:cond delay="0"/>
                                  </p:stCondLst>
                                  <p:childTnLst>
                                    <p:set>
                                      <p:cBhvr>
                                        <p:cTn id="129" dur="1" fill="hold">
                                          <p:stCondLst>
                                            <p:cond delay="0"/>
                                          </p:stCondLst>
                                        </p:cTn>
                                        <p:tgtEl>
                                          <p:spTgt spid="33808"/>
                                        </p:tgtEl>
                                        <p:attrNameLst>
                                          <p:attrName>style.visibility</p:attrName>
                                        </p:attrNameLst>
                                      </p:cBhvr>
                                      <p:to>
                                        <p:strVal val="visible"/>
                                      </p:to>
                                    </p:set>
                                    <p:animEffect transition="in" filter="fade">
                                      <p:cBhvr>
                                        <p:cTn id="130" dur="770" decel="100000"/>
                                        <p:tgtEl>
                                          <p:spTgt spid="33808"/>
                                        </p:tgtEl>
                                      </p:cBhvr>
                                    </p:animEffect>
                                    <p:animScale>
                                      <p:cBhvr>
                                        <p:cTn id="131" dur="770" decel="100000"/>
                                        <p:tgtEl>
                                          <p:spTgt spid="33808"/>
                                        </p:tgtEl>
                                      </p:cBhvr>
                                      <p:from x="10000" y="10000"/>
                                      <p:to x="200000" y="450000"/>
                                    </p:animScale>
                                    <p:animScale>
                                      <p:cBhvr>
                                        <p:cTn id="132" dur="1230" accel="100000" fill="hold">
                                          <p:stCondLst>
                                            <p:cond delay="770"/>
                                          </p:stCondLst>
                                        </p:cTn>
                                        <p:tgtEl>
                                          <p:spTgt spid="33808"/>
                                        </p:tgtEl>
                                      </p:cBhvr>
                                      <p:from x="200000" y="450000"/>
                                      <p:to x="100000" y="100000"/>
                                    </p:animScale>
                                    <p:set>
                                      <p:cBhvr>
                                        <p:cTn id="133" dur="770" fill="hold"/>
                                        <p:tgtEl>
                                          <p:spTgt spid="33808"/>
                                        </p:tgtEl>
                                        <p:attrNameLst>
                                          <p:attrName>ppt_x</p:attrName>
                                        </p:attrNameLst>
                                      </p:cBhvr>
                                      <p:to>
                                        <p:strVal val="(0.5)"/>
                                      </p:to>
                                    </p:set>
                                    <p:anim from="(0.5)" to="(#ppt_x)" calcmode="lin" valueType="num">
                                      <p:cBhvr>
                                        <p:cTn id="134" dur="1230" accel="100000" fill="hold">
                                          <p:stCondLst>
                                            <p:cond delay="770"/>
                                          </p:stCondLst>
                                        </p:cTn>
                                        <p:tgtEl>
                                          <p:spTgt spid="33808"/>
                                        </p:tgtEl>
                                        <p:attrNameLst>
                                          <p:attrName>ppt_x</p:attrName>
                                        </p:attrNameLst>
                                      </p:cBhvr>
                                    </p:anim>
                                    <p:set>
                                      <p:cBhvr>
                                        <p:cTn id="135" dur="770" fill="hold"/>
                                        <p:tgtEl>
                                          <p:spTgt spid="33808"/>
                                        </p:tgtEl>
                                        <p:attrNameLst>
                                          <p:attrName>ppt_y</p:attrName>
                                        </p:attrNameLst>
                                      </p:cBhvr>
                                      <p:to>
                                        <p:strVal val="(#ppt_y+0.4)"/>
                                      </p:to>
                                    </p:set>
                                    <p:anim from="(#ppt_y+0.4)" to="(#ppt_y)" calcmode="lin" valueType="num">
                                      <p:cBhvr>
                                        <p:cTn id="136" dur="1230" accel="100000" fill="hold">
                                          <p:stCondLst>
                                            <p:cond delay="770"/>
                                          </p:stCondLst>
                                        </p:cTn>
                                        <p:tgtEl>
                                          <p:spTgt spid="33808"/>
                                        </p:tgtEl>
                                        <p:attrNameLst>
                                          <p:attrName>ppt_y</p:attrName>
                                        </p:attrNameLst>
                                      </p:cBhvr>
                                    </p:anim>
                                  </p:childTnLst>
                                </p:cTn>
                              </p:par>
                              <p:par>
                                <p:cTn id="137" presetID="24" presetClass="entr" presetSubtype="0" fill="hold" grpId="0" nodeType="withEffect">
                                  <p:stCondLst>
                                    <p:cond delay="0"/>
                                  </p:stCondLst>
                                  <p:childTnLst>
                                    <p:set>
                                      <p:cBhvr>
                                        <p:cTn id="138" dur="1" fill="hold">
                                          <p:stCondLst>
                                            <p:cond delay="0"/>
                                          </p:stCondLst>
                                        </p:cTn>
                                        <p:tgtEl>
                                          <p:spTgt spid="33809"/>
                                        </p:tgtEl>
                                        <p:attrNameLst>
                                          <p:attrName>style.visibility</p:attrName>
                                        </p:attrNameLst>
                                      </p:cBhvr>
                                      <p:to>
                                        <p:strVal val="visible"/>
                                      </p:to>
                                    </p:set>
                                    <p:anim to="" calcmode="lin" valueType="num">
                                      <p:cBhvr>
                                        <p:cTn id="139" dur="1" fill="hold"/>
                                        <p:tgtEl>
                                          <p:spTgt spid="33809"/>
                                        </p:tgtEl>
                                        <p:attrNameLst>
                                          <p:attrName/>
                                        </p:attrNameLst>
                                      </p:cBhvr>
                                    </p:anim>
                                  </p:childTnLst>
                                </p:cTn>
                              </p:par>
                              <p:par>
                                <p:cTn id="140" presetID="27" presetClass="emph" presetSubtype="0" fill="hold" grpId="1" nodeType="withEffect">
                                  <p:stCondLst>
                                    <p:cond delay="0"/>
                                  </p:stCondLst>
                                  <p:childTnLst>
                                    <p:animClr clrSpc="rgb" dir="cw">
                                      <p:cBhvr override="childStyle">
                                        <p:cTn id="141" dur="250" autoRev="1" fill="hold"/>
                                        <p:tgtEl>
                                          <p:spTgt spid="33809"/>
                                        </p:tgtEl>
                                        <p:attrNameLst>
                                          <p:attrName>style.color</p:attrName>
                                        </p:attrNameLst>
                                      </p:cBhvr>
                                      <p:to>
                                        <a:schemeClr val="bg1"/>
                                      </p:to>
                                    </p:animClr>
                                    <p:animClr clrSpc="rgb" dir="cw">
                                      <p:cBhvr>
                                        <p:cTn id="142" dur="250" autoRev="1" fill="hold"/>
                                        <p:tgtEl>
                                          <p:spTgt spid="33809"/>
                                        </p:tgtEl>
                                        <p:attrNameLst>
                                          <p:attrName>fillcolor</p:attrName>
                                        </p:attrNameLst>
                                      </p:cBhvr>
                                      <p:to>
                                        <a:schemeClr val="bg1"/>
                                      </p:to>
                                    </p:animClr>
                                    <p:set>
                                      <p:cBhvr>
                                        <p:cTn id="143" dur="250" autoRev="1" fill="hold"/>
                                        <p:tgtEl>
                                          <p:spTgt spid="33809"/>
                                        </p:tgtEl>
                                        <p:attrNameLst>
                                          <p:attrName>fill.type</p:attrName>
                                        </p:attrNameLst>
                                      </p:cBhvr>
                                      <p:to>
                                        <p:strVal val="solid"/>
                                      </p:to>
                                    </p:set>
                                    <p:set>
                                      <p:cBhvr>
                                        <p:cTn id="144" dur="250" autoRev="1" fill="hold"/>
                                        <p:tgtEl>
                                          <p:spTgt spid="33809"/>
                                        </p:tgtEl>
                                        <p:attrNameLst>
                                          <p:attrName>fill.on</p:attrName>
                                        </p:attrNameLst>
                                      </p:cBhvr>
                                      <p:to>
                                        <p:strVal val="true"/>
                                      </p:to>
                                    </p:set>
                                  </p:childTnLst>
                                </p:cTn>
                              </p:par>
                              <p:par>
                                <p:cTn id="145" presetID="24" presetClass="entr" presetSubtype="0" fill="hold" grpId="0" nodeType="withEffect">
                                  <p:stCondLst>
                                    <p:cond delay="0"/>
                                  </p:stCondLst>
                                  <p:childTnLst>
                                    <p:set>
                                      <p:cBhvr>
                                        <p:cTn id="146" dur="1" fill="hold">
                                          <p:stCondLst>
                                            <p:cond delay="0"/>
                                          </p:stCondLst>
                                        </p:cTn>
                                        <p:tgtEl>
                                          <p:spTgt spid="33810"/>
                                        </p:tgtEl>
                                        <p:attrNameLst>
                                          <p:attrName>style.visibility</p:attrName>
                                        </p:attrNameLst>
                                      </p:cBhvr>
                                      <p:to>
                                        <p:strVal val="visible"/>
                                      </p:to>
                                    </p:set>
                                    <p:anim to="" calcmode="lin" valueType="num">
                                      <p:cBhvr>
                                        <p:cTn id="147" dur="1" fill="hold"/>
                                        <p:tgtEl>
                                          <p:spTgt spid="33810"/>
                                        </p:tgtEl>
                                        <p:attrNameLst>
                                          <p:attrName/>
                                        </p:attrNameLst>
                                      </p:cBhvr>
                                    </p:anim>
                                  </p:childTnLst>
                                </p:cTn>
                              </p:par>
                              <p:par>
                                <p:cTn id="148" presetID="27" presetClass="emph" presetSubtype="0" fill="hold" grpId="1" nodeType="withEffect">
                                  <p:stCondLst>
                                    <p:cond delay="0"/>
                                  </p:stCondLst>
                                  <p:childTnLst>
                                    <p:animClr clrSpc="rgb" dir="cw">
                                      <p:cBhvr override="childStyle">
                                        <p:cTn id="149" dur="250" autoRev="1" fill="hold"/>
                                        <p:tgtEl>
                                          <p:spTgt spid="33810"/>
                                        </p:tgtEl>
                                        <p:attrNameLst>
                                          <p:attrName>style.color</p:attrName>
                                        </p:attrNameLst>
                                      </p:cBhvr>
                                      <p:to>
                                        <a:schemeClr val="bg1"/>
                                      </p:to>
                                    </p:animClr>
                                    <p:animClr clrSpc="rgb" dir="cw">
                                      <p:cBhvr>
                                        <p:cTn id="150" dur="250" autoRev="1" fill="hold"/>
                                        <p:tgtEl>
                                          <p:spTgt spid="33810"/>
                                        </p:tgtEl>
                                        <p:attrNameLst>
                                          <p:attrName>fillcolor</p:attrName>
                                        </p:attrNameLst>
                                      </p:cBhvr>
                                      <p:to>
                                        <a:schemeClr val="bg1"/>
                                      </p:to>
                                    </p:animClr>
                                    <p:set>
                                      <p:cBhvr>
                                        <p:cTn id="151" dur="250" autoRev="1" fill="hold"/>
                                        <p:tgtEl>
                                          <p:spTgt spid="33810"/>
                                        </p:tgtEl>
                                        <p:attrNameLst>
                                          <p:attrName>fill.type</p:attrName>
                                        </p:attrNameLst>
                                      </p:cBhvr>
                                      <p:to>
                                        <p:strVal val="solid"/>
                                      </p:to>
                                    </p:set>
                                    <p:set>
                                      <p:cBhvr>
                                        <p:cTn id="152" dur="250" autoRev="1" fill="hold"/>
                                        <p:tgtEl>
                                          <p:spTgt spid="338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33801" grpId="1" animBg="1"/>
      <p:bldP spid="33801" grpId="2" animBg="1"/>
      <p:bldP spid="33802" grpId="0" animBg="1"/>
      <p:bldP spid="33802" grpId="1" animBg="1"/>
      <p:bldP spid="33802" grpId="2" animBg="1"/>
      <p:bldP spid="33803" grpId="0" animBg="1"/>
      <p:bldP spid="33803" grpId="1" animBg="1"/>
      <p:bldP spid="33803" grpId="2" animBg="1"/>
      <p:bldP spid="33804" grpId="0" animBg="1"/>
      <p:bldP spid="33804" grpId="1" animBg="1"/>
      <p:bldP spid="33804" grpId="2" animBg="1"/>
      <p:bldP spid="33805" grpId="0" animBg="1"/>
      <p:bldP spid="33805" grpId="1" animBg="1"/>
      <p:bldP spid="33805" grpId="2" animBg="1"/>
      <p:bldP spid="33805" grpId="3" animBg="1"/>
      <p:bldP spid="33806" grpId="0" animBg="1"/>
      <p:bldP spid="33806" grpId="1" animBg="1"/>
      <p:bldP spid="33806" grpId="2" animBg="1"/>
      <p:bldP spid="33806" grpId="3" animBg="1"/>
      <p:bldP spid="33807" grpId="0" animBg="1"/>
      <p:bldP spid="33807" grpId="1" animBg="1"/>
      <p:bldP spid="33807" grpId="2" animBg="1"/>
      <p:bldP spid="33807" grpId="3" animBg="1"/>
      <p:bldP spid="33808" grpId="0" animBg="1"/>
      <p:bldP spid="33808" grpId="1" animBg="1"/>
      <p:bldP spid="33808" grpId="2" animBg="1"/>
      <p:bldP spid="33808" grpId="3" animBg="1"/>
      <p:bldP spid="33809" grpId="0" animBg="1"/>
      <p:bldP spid="33809" grpId="1" animBg="1"/>
      <p:bldP spid="33810" grpId="0" animBg="1"/>
      <p:bldP spid="338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3537" y="18503"/>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8475" y="2566504"/>
            <a:ext cx="9603475" cy="919867"/>
          </a:xfrm>
          <a:prstGeom prst="rect">
            <a:avLst/>
          </a:prstGeom>
          <a:noFill/>
        </p:spPr>
        <p:txBody>
          <a:bodyPr wrap="square" rtlCol="0">
            <a:spAutoFit/>
          </a:bodyPr>
          <a:lstStyle/>
          <a:p>
            <a:pPr marL="685800" indent="-685800">
              <a:lnSpc>
                <a:spcPct val="130000"/>
              </a:lnSpc>
              <a:spcBef>
                <a:spcPct val="50000"/>
              </a:spcBef>
              <a:buFont typeface="Wingdings" panose="05000000000000000000" pitchFamily="2" charset="2"/>
              <a:buChar char="Ø"/>
            </a:pPr>
            <a:r>
              <a:rPr lang="en-US" sz="4400" dirty="0" err="1">
                <a:solidFill>
                  <a:srgbClr val="FF0000"/>
                </a:solidFill>
                <a:latin typeface="Times New Roman" panose="02020603050405020304" pitchFamily="18" charset="0"/>
                <a:cs typeface="Times New Roman" panose="02020603050405020304" pitchFamily="18" charset="0"/>
              </a:rPr>
              <a:t>Thìa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bằng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kim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loại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dẫn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nhiệt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tốt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hơn</a:t>
            </a:r>
            <a:r>
              <a:rPr lang="en-US" sz="4400" dirty="0">
                <a:solidFill>
                  <a:srgbClr val="FF000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78475" y="3641523"/>
            <a:ext cx="9194469" cy="919867"/>
          </a:xfrm>
          <a:prstGeom prst="rect">
            <a:avLst/>
          </a:prstGeom>
          <a:noFill/>
        </p:spPr>
        <p:txBody>
          <a:bodyPr wrap="square" rtlCol="0">
            <a:spAutoFit/>
          </a:bodyPr>
          <a:lstStyle/>
          <a:p>
            <a:pPr marL="685800" indent="-685800">
              <a:lnSpc>
                <a:spcPct val="130000"/>
              </a:lnSpc>
              <a:spcBef>
                <a:spcPct val="50000"/>
              </a:spcBef>
              <a:buFont typeface="Wingdings" panose="05000000000000000000" pitchFamily="2" charset="2"/>
              <a:buChar char="Ø"/>
            </a:pPr>
            <a:r>
              <a:rPr lang="en-US" sz="4400" dirty="0" err="1">
                <a:solidFill>
                  <a:srgbClr val="0000CC"/>
                </a:solidFill>
                <a:latin typeface="Times New Roman" panose="02020603050405020304" pitchFamily="18" charset="0"/>
                <a:cs typeface="Times New Roman" panose="02020603050405020304" pitchFamily="18" charset="0"/>
              </a:rPr>
              <a:t>Thìa</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bằng</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nhựa</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dẫn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nhiệt</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kém</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hơn</a:t>
            </a:r>
            <a:r>
              <a:rPr lang="en-US" sz="4400" dirty="0">
                <a:solidFill>
                  <a:srgbClr val="0000CC"/>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2853938" y="1485842"/>
            <a:ext cx="3329641" cy="992579"/>
          </a:xfrm>
          <a:prstGeom prst="rect">
            <a:avLst/>
          </a:prstGeom>
          <a:noFill/>
        </p:spPr>
        <p:txBody>
          <a:bodyPr wrap="square" rtlCol="0">
            <a:spAutoFit/>
          </a:bodyPr>
          <a:lstStyle/>
          <a:p>
            <a:pPr>
              <a:lnSpc>
                <a:spcPct val="130000"/>
              </a:lnSpc>
            </a:pPr>
            <a:r>
              <a:rPr lang="en-US" sz="4500" b="1" u="sng" dirty="0" err="1">
                <a:latin typeface="+mj-lt"/>
                <a:ea typeface="HP001 5Ha" pitchFamily="34" charset="-127"/>
              </a:rPr>
              <a:t>Thí</a:t>
            </a:r>
            <a:r>
              <a:rPr lang="en-US" sz="4500" b="1" u="sng" dirty="0">
                <a:latin typeface="+mj-lt"/>
                <a:ea typeface="HP001 5Ha" pitchFamily="34" charset="-127"/>
              </a:rPr>
              <a:t> </a:t>
            </a:r>
            <a:r>
              <a:rPr lang="en-US" sz="4500" b="1" u="sng" dirty="0" err="1">
                <a:latin typeface="+mj-lt"/>
                <a:ea typeface="HP001 5Ha" pitchFamily="34" charset="-127"/>
              </a:rPr>
              <a:t>nghiệm</a:t>
            </a:r>
            <a:r>
              <a:rPr lang="en-US" sz="4500" b="1" u="sng" dirty="0">
                <a:latin typeface="+mj-lt"/>
                <a:ea typeface="HP001 5Ha" pitchFamily="34" charset="-127"/>
              </a:rPr>
              <a:t> 1</a:t>
            </a:r>
          </a:p>
        </p:txBody>
      </p:sp>
      <p:sp>
        <p:nvSpPr>
          <p:cNvPr id="7" name="Text Box 16"/>
          <p:cNvSpPr txBox="1">
            <a:spLocks noChangeArrowheads="1"/>
          </p:cNvSpPr>
          <p:nvPr/>
        </p:nvSpPr>
        <p:spPr bwMode="auto">
          <a:xfrm>
            <a:off x="3968750" y="52453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u="sng" dirty="0" err="1">
                <a:latin typeface="Times New Roman" panose="02020603050405020304" pitchFamily="18" charset="0"/>
              </a:rPr>
              <a:t>Khoa</a:t>
            </a:r>
            <a:r>
              <a:rPr lang="en-US" altLang="vi-VN" sz="2800" b="1" u="sng" dirty="0">
                <a:latin typeface="Times New Roman" panose="02020603050405020304" pitchFamily="18" charset="0"/>
              </a:rPr>
              <a:t> </a:t>
            </a:r>
            <a:r>
              <a:rPr lang="en-US" altLang="vi-VN" sz="2800" b="1" u="sng" dirty="0" err="1">
                <a:latin typeface="Times New Roman" panose="02020603050405020304" pitchFamily="18" charset="0"/>
              </a:rPr>
              <a:t>học</a:t>
            </a:r>
            <a:endParaRPr lang="en-US" altLang="vi-VN" sz="2800" b="1" u="sng" dirty="0">
              <a:latin typeface="Times New Roman" panose="02020603050405020304" pitchFamily="18" charset="0"/>
            </a:endParaRPr>
          </a:p>
        </p:txBody>
      </p:sp>
      <p:sp>
        <p:nvSpPr>
          <p:cNvPr id="10" name="TextBox 9"/>
          <p:cNvSpPr txBox="1"/>
          <p:nvPr/>
        </p:nvSpPr>
        <p:spPr>
          <a:xfrm>
            <a:off x="612775" y="1085733"/>
            <a:ext cx="8070850" cy="800219"/>
          </a:xfrm>
          <a:prstGeom prst="rect">
            <a:avLst/>
          </a:prstGeom>
          <a:noFill/>
        </p:spPr>
        <p:txBody>
          <a:bodyPr wrap="square" rtlCol="0">
            <a:spAutoFit/>
          </a:bodyPr>
          <a:lstStyle/>
          <a:p>
            <a:pPr algn="ctr"/>
            <a:r>
              <a:rPr lang="vi-VN" sz="2800" b="1" dirty="0">
                <a:solidFill>
                  <a:srgbClr val="C00000"/>
                </a:solidFill>
              </a:rPr>
              <a:t>VẬT DẪN NHIỆT VÀ VẬT CÁCH NHIỆT</a:t>
            </a:r>
            <a:endParaRPr lang="vi-VN" sz="2800" dirty="0">
              <a:solidFill>
                <a:srgbClr val="C00000"/>
              </a:solidFill>
            </a:endParaRPr>
          </a:p>
          <a:p>
            <a:endParaRPr lang="vi-VN" dirty="0"/>
          </a:p>
        </p:txBody>
      </p:sp>
    </p:spTree>
    <p:extLst>
      <p:ext uri="{BB962C8B-B14F-4D97-AF65-F5344CB8AC3E}">
        <p14:creationId xmlns:p14="http://schemas.microsoft.com/office/powerpoint/2010/main" val="291739914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6228"/>
            <a:ext cx="6019799"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81000" y="133350"/>
            <a:ext cx="2209800" cy="685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Quai </a:t>
            </a:r>
            <a:r>
              <a:rPr lang="en-US" sz="3200" dirty="0" err="1">
                <a:solidFill>
                  <a:schemeClr val="tx1"/>
                </a:solidFill>
              </a:rPr>
              <a:t>xoong</a:t>
            </a:r>
            <a:endParaRPr lang="en-US" sz="3200" dirty="0">
              <a:solidFill>
                <a:schemeClr val="tx1"/>
              </a:solidFill>
            </a:endParaRPr>
          </a:p>
        </p:txBody>
      </p:sp>
      <p:cxnSp>
        <p:nvCxnSpPr>
          <p:cNvPr id="7" name="Straight Arrow Connector 6"/>
          <p:cNvCxnSpPr/>
          <p:nvPr/>
        </p:nvCxnSpPr>
        <p:spPr>
          <a:xfrm flipH="1">
            <a:off x="762000" y="819150"/>
            <a:ext cx="3429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4114801" y="4324350"/>
            <a:ext cx="1600200" cy="685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Xoong</a:t>
            </a:r>
            <a:endParaRPr lang="en-US" sz="3200" dirty="0">
              <a:solidFill>
                <a:schemeClr val="tx1"/>
              </a:solidFill>
            </a:endParaRPr>
          </a:p>
        </p:txBody>
      </p:sp>
      <p:cxnSp>
        <p:nvCxnSpPr>
          <p:cNvPr id="10" name="Straight Arrow Connector 9"/>
          <p:cNvCxnSpPr/>
          <p:nvPr/>
        </p:nvCxnSpPr>
        <p:spPr>
          <a:xfrm flipH="1" flipV="1">
            <a:off x="2781302" y="3981450"/>
            <a:ext cx="1257301"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5791199" y="0"/>
            <a:ext cx="3352801" cy="51435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85000"/>
              </a:lnSpc>
              <a:spcBef>
                <a:spcPct val="50000"/>
              </a:spcBef>
              <a:buFont typeface="Wingdings" panose="05000000000000000000" pitchFamily="2" charset="2"/>
              <a:buChar char="§"/>
            </a:pPr>
            <a:r>
              <a:rPr kumimoji="1" lang="en-US" altLang="vi-VN" sz="3600" dirty="0" err="1">
                <a:solidFill>
                  <a:srgbClr val="C00000"/>
                </a:solidFill>
                <a:latin typeface="Times New Roman" panose="02020603050405020304" pitchFamily="18" charset="0"/>
                <a:cs typeface="Times New Roman" panose="02020603050405020304" pitchFamily="18" charset="0"/>
              </a:rPr>
              <a:t>Xoong</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và</a:t>
            </a:r>
            <a:r>
              <a:rPr kumimoji="1" lang="en-US" altLang="vi-VN" sz="3600" dirty="0">
                <a:solidFill>
                  <a:srgbClr val="C00000"/>
                </a:solidFill>
                <a:latin typeface="Times New Roman" panose="02020603050405020304" pitchFamily="18" charset="0"/>
                <a:cs typeface="Times New Roman" panose="02020603050405020304" pitchFamily="18" charset="0"/>
              </a:rPr>
              <a:t> Quai </a:t>
            </a:r>
            <a:r>
              <a:rPr kumimoji="1" lang="en-US" altLang="vi-VN" sz="3600" dirty="0" err="1">
                <a:solidFill>
                  <a:srgbClr val="C00000"/>
                </a:solidFill>
                <a:latin typeface="Times New Roman" panose="02020603050405020304" pitchFamily="18" charset="0"/>
                <a:cs typeface="Times New Roman" panose="02020603050405020304" pitchFamily="18" charset="0"/>
              </a:rPr>
              <a:t>xoong</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được</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làm</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bằng</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vật</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liệu</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gì</a:t>
            </a:r>
            <a:r>
              <a:rPr kumimoji="1" lang="en-US" altLang="vi-VN" sz="3600" dirty="0">
                <a:solidFill>
                  <a:srgbClr val="C00000"/>
                </a:solidFill>
                <a:latin typeface="Times New Roman" panose="02020603050405020304" pitchFamily="18" charset="0"/>
                <a:cs typeface="Times New Roman" panose="02020603050405020304" pitchFamily="18" charset="0"/>
              </a:rPr>
              <a:t>?</a:t>
            </a:r>
          </a:p>
          <a:p>
            <a:pPr marL="571500" indent="-571500">
              <a:lnSpc>
                <a:spcPct val="85000"/>
              </a:lnSpc>
              <a:spcBef>
                <a:spcPct val="50000"/>
              </a:spcBef>
              <a:buFont typeface="Wingdings" panose="05000000000000000000" pitchFamily="2" charset="2"/>
              <a:buChar char="§"/>
            </a:pPr>
            <a:r>
              <a:rPr kumimoji="1" lang="en-US" altLang="vi-VN" sz="3600" dirty="0" err="1">
                <a:solidFill>
                  <a:srgbClr val="C00000"/>
                </a:solidFill>
                <a:latin typeface="Times New Roman" panose="02020603050405020304" pitchFamily="18" charset="0"/>
                <a:cs typeface="Times New Roman" panose="02020603050405020304" pitchFamily="18" charset="0"/>
              </a:rPr>
              <a:t>Vật</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liệu</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đó</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dẫn</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nhiệt</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tốt</a:t>
            </a:r>
            <a:r>
              <a:rPr kumimoji="1" lang="en-US" altLang="vi-VN" sz="3600" dirty="0">
                <a:solidFill>
                  <a:srgbClr val="C00000"/>
                </a:solidFill>
                <a:latin typeface="Times New Roman" panose="02020603050405020304" pitchFamily="18" charset="0"/>
                <a:cs typeface="Times New Roman" panose="02020603050405020304" pitchFamily="18" charset="0"/>
              </a:rPr>
              <a:t> hay </a:t>
            </a:r>
            <a:r>
              <a:rPr kumimoji="1" lang="en-US" altLang="vi-VN" sz="3600" dirty="0" err="1">
                <a:solidFill>
                  <a:srgbClr val="C00000"/>
                </a:solidFill>
                <a:latin typeface="Times New Roman" panose="02020603050405020304" pitchFamily="18" charset="0"/>
                <a:cs typeface="Times New Roman" panose="02020603050405020304" pitchFamily="18" charset="0"/>
              </a:rPr>
              <a:t>dẫn</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nhiệt</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kém</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Vì</a:t>
            </a:r>
            <a:r>
              <a:rPr kumimoji="1" lang="en-US" altLang="vi-VN" sz="3600" dirty="0">
                <a:solidFill>
                  <a:srgbClr val="C00000"/>
                </a:solidFill>
                <a:latin typeface="Times New Roman" panose="02020603050405020304" pitchFamily="18" charset="0"/>
                <a:cs typeface="Times New Roman" panose="02020603050405020304" pitchFamily="18" charset="0"/>
              </a:rPr>
              <a:t> </a:t>
            </a:r>
            <a:r>
              <a:rPr kumimoji="1" lang="en-US" altLang="vi-VN" sz="3600" dirty="0" err="1">
                <a:solidFill>
                  <a:srgbClr val="C00000"/>
                </a:solidFill>
                <a:latin typeface="Times New Roman" panose="02020603050405020304" pitchFamily="18" charset="0"/>
                <a:cs typeface="Times New Roman" panose="02020603050405020304" pitchFamily="18" charset="0"/>
              </a:rPr>
              <a:t>sao</a:t>
            </a:r>
            <a:r>
              <a:rPr kumimoji="1" lang="en-US" altLang="vi-VN" sz="36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8899717"/>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0965" y="18503"/>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Box 16"/>
          <p:cNvSpPr txBox="1">
            <a:spLocks noChangeArrowheads="1"/>
          </p:cNvSpPr>
          <p:nvPr/>
        </p:nvSpPr>
        <p:spPr bwMode="auto">
          <a:xfrm>
            <a:off x="3968750" y="52453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u="sng" dirty="0" err="1">
                <a:latin typeface="Times New Roman" panose="02020603050405020304" pitchFamily="18" charset="0"/>
              </a:rPr>
              <a:t>Khoa</a:t>
            </a:r>
            <a:r>
              <a:rPr lang="en-US" altLang="vi-VN" sz="2800" b="1" u="sng" dirty="0">
                <a:latin typeface="Times New Roman" panose="02020603050405020304" pitchFamily="18" charset="0"/>
              </a:rPr>
              <a:t> </a:t>
            </a:r>
            <a:r>
              <a:rPr lang="en-US" altLang="vi-VN" sz="2800" b="1" u="sng" dirty="0" err="1">
                <a:latin typeface="Times New Roman" panose="02020603050405020304" pitchFamily="18" charset="0"/>
              </a:rPr>
              <a:t>học</a:t>
            </a:r>
            <a:endParaRPr lang="en-US" altLang="vi-VN" sz="2800" b="1" u="sng" dirty="0">
              <a:latin typeface="Times New Roman" panose="02020603050405020304" pitchFamily="18" charset="0"/>
            </a:endParaRPr>
          </a:p>
        </p:txBody>
      </p:sp>
      <p:sp>
        <p:nvSpPr>
          <p:cNvPr id="7" name="TextBox 6"/>
          <p:cNvSpPr txBox="1"/>
          <p:nvPr/>
        </p:nvSpPr>
        <p:spPr>
          <a:xfrm>
            <a:off x="612775" y="1085733"/>
            <a:ext cx="8070850" cy="800219"/>
          </a:xfrm>
          <a:prstGeom prst="rect">
            <a:avLst/>
          </a:prstGeom>
          <a:noFill/>
        </p:spPr>
        <p:txBody>
          <a:bodyPr wrap="square" rtlCol="0">
            <a:spAutoFit/>
          </a:bodyPr>
          <a:lstStyle/>
          <a:p>
            <a:pPr algn="ctr"/>
            <a:r>
              <a:rPr lang="vi-VN" sz="2800" b="1" dirty="0">
                <a:solidFill>
                  <a:srgbClr val="C00000"/>
                </a:solidFill>
              </a:rPr>
              <a:t>VẬT DẪN NHIỆT VÀ VẬT CÁCH NHIỆT</a:t>
            </a:r>
            <a:endParaRPr lang="vi-VN" sz="2800" dirty="0">
              <a:solidFill>
                <a:srgbClr val="C00000"/>
              </a:solidFill>
            </a:endParaRPr>
          </a:p>
          <a:p>
            <a:endParaRPr lang="vi-VN" dirty="0"/>
          </a:p>
        </p:txBody>
      </p:sp>
      <p:sp>
        <p:nvSpPr>
          <p:cNvPr id="10" name="Rectangle 9"/>
          <p:cNvSpPr/>
          <p:nvPr/>
        </p:nvSpPr>
        <p:spPr>
          <a:xfrm>
            <a:off x="190500" y="1861068"/>
            <a:ext cx="8915400" cy="2862322"/>
          </a:xfrm>
          <a:prstGeom prst="rect">
            <a:avLst/>
          </a:prstGeom>
          <a:ln/>
          <a:effectLst>
            <a:innerShdw blurRad="63500" dist="50800" dir="81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Wingdings" panose="05000000000000000000" pitchFamily="2" charset="2"/>
              <a:buChar char="Ø"/>
              <a:defRPr/>
            </a:pPr>
            <a:r>
              <a:rPr lang="vi-VN" sz="3600" dirty="0">
                <a:solidFill>
                  <a:srgbClr val="002060"/>
                </a:solidFill>
                <a:latin typeface="+mj-lt"/>
              </a:rPr>
              <a:t>Xoong được làm bằng nhôm, gang, inốc đây là những chất dẫn nhiệt tốt để nấu nhanh.</a:t>
            </a:r>
            <a:endParaRPr lang="en-US" sz="3600" dirty="0">
              <a:solidFill>
                <a:srgbClr val="002060"/>
              </a:solidFill>
              <a:latin typeface="+mj-lt"/>
            </a:endParaRPr>
          </a:p>
          <a:p>
            <a:pPr>
              <a:defRPr/>
            </a:pPr>
            <a:endParaRPr lang="en-US" sz="3600" dirty="0">
              <a:solidFill>
                <a:srgbClr val="002060"/>
              </a:solidFill>
              <a:latin typeface="+mj-lt"/>
            </a:endParaRPr>
          </a:p>
          <a:p>
            <a:pPr marL="571500" indent="-571500">
              <a:buFont typeface="Wingdings" panose="05000000000000000000" pitchFamily="2" charset="2"/>
              <a:buChar char="Ø"/>
              <a:defRPr/>
            </a:pPr>
            <a:r>
              <a:rPr lang="vi-VN" sz="3600" dirty="0">
                <a:solidFill>
                  <a:srgbClr val="002060"/>
                </a:solidFill>
                <a:latin typeface="+mj-lt"/>
              </a:rPr>
              <a:t>Quai xoong được làm bằng nhựa, đây là vật </a:t>
            </a:r>
            <a:r>
              <a:rPr lang="en-US" sz="3600" dirty="0" err="1">
                <a:solidFill>
                  <a:srgbClr val="002060"/>
                </a:solidFill>
                <a:latin typeface="Times New Roman" panose="02020603050405020304" pitchFamily="18" charset="0"/>
                <a:cs typeface="Times New Roman" panose="02020603050405020304" pitchFamily="18" charset="0"/>
              </a:rPr>
              <a:t>dẫn</a:t>
            </a:r>
            <a:r>
              <a:rPr lang="vi-VN" sz="3600" dirty="0">
                <a:solidFill>
                  <a:srgbClr val="002060"/>
                </a:solidFill>
                <a:latin typeface="Times New Roman" panose="02020603050405020304" pitchFamily="18" charset="0"/>
                <a:cs typeface="Times New Roman" panose="02020603050405020304" pitchFamily="18" charset="0"/>
              </a:rPr>
              <a:t> nhiệt </a:t>
            </a:r>
            <a:r>
              <a:rPr lang="en-US" sz="3600" dirty="0" err="1">
                <a:solidFill>
                  <a:srgbClr val="002060"/>
                </a:solidFill>
                <a:latin typeface="Times New Roman" panose="02020603050405020304" pitchFamily="18" charset="0"/>
                <a:cs typeface="Times New Roman" panose="02020603050405020304" pitchFamily="18" charset="0"/>
              </a:rPr>
              <a:t>kém</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mj-lt"/>
              </a:rPr>
              <a:t>để khi ta cầm không bị nóng</a:t>
            </a:r>
            <a:r>
              <a:rPr lang="en-US" sz="3600" dirty="0">
                <a:solidFill>
                  <a:srgbClr val="002060"/>
                </a:solidFill>
                <a:latin typeface="+mj-lt"/>
              </a:rPr>
              <a:t>.</a:t>
            </a:r>
            <a:endParaRPr lang="vi-VN" sz="3600" dirty="0">
              <a:solidFill>
                <a:srgbClr val="002060"/>
              </a:solidFill>
              <a:latin typeface="+mj-lt"/>
            </a:endParaRPr>
          </a:p>
        </p:txBody>
      </p:sp>
    </p:spTree>
    <p:extLst>
      <p:ext uri="{BB962C8B-B14F-4D97-AF65-F5344CB8AC3E}">
        <p14:creationId xmlns:p14="http://schemas.microsoft.com/office/powerpoint/2010/main" val="2310782668"/>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6200" y="0"/>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Callout 3"/>
          <p:cNvSpPr/>
          <p:nvPr/>
        </p:nvSpPr>
        <p:spPr>
          <a:xfrm>
            <a:off x="533400" y="742950"/>
            <a:ext cx="8305800" cy="3733800"/>
          </a:xfrm>
          <a:prstGeom prst="wedgeEllipseCallout">
            <a:avLst>
              <a:gd name="adj1" fmla="val -54770"/>
              <a:gd name="adj2" fmla="val 58634"/>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Hãy</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kể</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tên</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một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số</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chất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dẫn</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nhiệt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tốt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và</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một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số</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chất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dẫn</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nhiệt</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5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kém</a:t>
            </a:r>
            <a:r>
              <a:rPr lang="en-US" sz="45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3588629"/>
      </p:ext>
    </p:extLst>
  </p:cSld>
  <p:clrMapOvr>
    <a:masterClrMapping/>
  </p:clrMapOvr>
  <p:transition spd="slow">
    <p:randomBar dir="vert"/>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724150"/>
            <a:ext cx="4419600" cy="24264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3" y="0"/>
            <a:ext cx="4724399"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4419600"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2541" y="2743200"/>
            <a:ext cx="4741461" cy="24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135964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chimes.wav"/>
          </p:stSnd>
        </p:sndAc>
      </p:transition>
    </mc:Choice>
    <mc:Fallback xmlns="">
      <p:transition spd="slow">
        <p:circle/>
        <p:sndAc>
          <p:stSnd>
            <p:snd r:embed="rId8"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137" y="-43434"/>
            <a:ext cx="4420864" cy="2615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82127"/>
            <a:ext cx="47220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472200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bongcott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2000" y="2582126"/>
            <a:ext cx="4422000" cy="256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59211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chimes.wav"/>
          </p:stSnd>
        </p:sndAc>
      </p:transition>
    </mc:Choice>
    <mc:Fallback xmlns="">
      <p:transition spd="slow">
        <p:circl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6571" y="1468647"/>
            <a:ext cx="8686800" cy="1892826"/>
          </a:xfrm>
          <a:prstGeom prst="rect">
            <a:avLst/>
          </a:prstGeom>
          <a:noFill/>
        </p:spPr>
        <p:txBody>
          <a:bodyPr wrap="square" rtlCol="0">
            <a:spAutoFit/>
          </a:bodyPr>
          <a:lstStyle/>
          <a:p>
            <a:pPr marL="685800" indent="-685800">
              <a:lnSpc>
                <a:spcPct val="130000"/>
              </a:lnSpc>
              <a:spcBef>
                <a:spcPct val="50000"/>
              </a:spcBef>
              <a:buFont typeface="Wingdings" panose="05000000000000000000" pitchFamily="2" charset="2"/>
              <a:buChar char="Ø"/>
            </a:pPr>
            <a:r>
              <a:rPr lang="en-US" sz="4500" dirty="0" err="1">
                <a:solidFill>
                  <a:srgbClr val="0000CC"/>
                </a:solidFill>
                <a:latin typeface="Times New Roman" panose="02020603050405020304" pitchFamily="18" charset="0"/>
                <a:cs typeface="Times New Roman" panose="02020603050405020304" pitchFamily="18" charset="0"/>
              </a:rPr>
              <a:t>Các</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kim</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loại</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đồng</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nhôm</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sắt</a:t>
            </a:r>
            <a:r>
              <a:rPr lang="en-US" sz="4500" dirty="0">
                <a:solidFill>
                  <a:srgbClr val="0000CC"/>
                </a:solidFill>
                <a:latin typeface="Times New Roman" panose="02020603050405020304" pitchFamily="18" charset="0"/>
                <a:cs typeface="Times New Roman" panose="02020603050405020304" pitchFamily="18" charset="0"/>
              </a:rPr>
              <a:t> ... </a:t>
            </a:r>
            <a:r>
              <a:rPr lang="en-US" sz="4500" dirty="0" err="1">
                <a:solidFill>
                  <a:srgbClr val="0000CC"/>
                </a:solidFill>
                <a:latin typeface="Times New Roman" panose="02020603050405020304" pitchFamily="18" charset="0"/>
                <a:cs typeface="Times New Roman" panose="02020603050405020304" pitchFamily="18" charset="0"/>
              </a:rPr>
              <a:t>dẫn</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nhiệt</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tốt</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gọi</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là</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vật</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dẫn</a:t>
            </a:r>
            <a:r>
              <a:rPr lang="en-US" sz="4500" dirty="0">
                <a:solidFill>
                  <a:srgbClr val="0000CC"/>
                </a:solidFill>
                <a:latin typeface="Times New Roman" panose="02020603050405020304" pitchFamily="18" charset="0"/>
                <a:cs typeface="Times New Roman" panose="02020603050405020304" pitchFamily="18" charset="0"/>
              </a:rPr>
              <a:t> </a:t>
            </a:r>
            <a:r>
              <a:rPr lang="en-US" sz="4500" dirty="0" err="1">
                <a:solidFill>
                  <a:srgbClr val="0000CC"/>
                </a:solidFill>
                <a:latin typeface="Times New Roman" panose="02020603050405020304" pitchFamily="18" charset="0"/>
                <a:cs typeface="Times New Roman" panose="02020603050405020304" pitchFamily="18" charset="0"/>
              </a:rPr>
              <a:t>nhiệt</a:t>
            </a:r>
            <a:r>
              <a:rPr lang="en-US" sz="4500" dirty="0">
                <a:solidFill>
                  <a:srgbClr val="0000CC"/>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22578" y="3324260"/>
            <a:ext cx="8957481" cy="1892826"/>
          </a:xfrm>
          <a:prstGeom prst="rect">
            <a:avLst/>
          </a:prstGeom>
          <a:noFill/>
        </p:spPr>
        <p:txBody>
          <a:bodyPr wrap="square" rtlCol="0">
            <a:spAutoFit/>
          </a:bodyPr>
          <a:lstStyle/>
          <a:p>
            <a:pPr marL="685800" indent="-685800">
              <a:lnSpc>
                <a:spcPct val="130000"/>
              </a:lnSpc>
              <a:spcBef>
                <a:spcPct val="50000"/>
              </a:spcBef>
              <a:buFont typeface="Wingdings" panose="05000000000000000000" pitchFamily="2" charset="2"/>
              <a:buChar char="Ø"/>
            </a:pPr>
            <a:r>
              <a:rPr lang="en-US" sz="4500" dirty="0" err="1">
                <a:latin typeface="Times New Roman" panose="02020603050405020304" pitchFamily="18" charset="0"/>
                <a:cs typeface="Times New Roman" panose="02020603050405020304" pitchFamily="18" charset="0"/>
              </a:rPr>
              <a:t>Gỗ</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nhựa</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len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bông</a:t>
            </a:r>
            <a:r>
              <a:rPr lang="en-US" sz="4500" dirty="0">
                <a:latin typeface="Times New Roman" panose="02020603050405020304" pitchFamily="18" charset="0"/>
                <a:cs typeface="Times New Roman" panose="02020603050405020304" pitchFamily="18" charset="0"/>
              </a:rPr>
              <a:t> ... </a:t>
            </a:r>
            <a:r>
              <a:rPr lang="en-US" sz="4500" dirty="0" err="1">
                <a:latin typeface="Times New Roman" panose="02020603050405020304" pitchFamily="18" charset="0"/>
                <a:cs typeface="Times New Roman" panose="02020603050405020304" pitchFamily="18" charset="0"/>
              </a:rPr>
              <a:t>dẫn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nhiệt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kém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gọi</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là</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vật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cách</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nhiệt</a:t>
            </a:r>
            <a:r>
              <a:rPr lang="en-US" sz="4500" dirty="0">
                <a:latin typeface="Times New Roman" panose="02020603050405020304" pitchFamily="18" charset="0"/>
                <a:cs typeface="Times New Roman" panose="02020603050405020304" pitchFamily="18" charset="0"/>
              </a:rPr>
              <a:t>.</a:t>
            </a:r>
          </a:p>
        </p:txBody>
      </p:sp>
      <p:sp>
        <p:nvSpPr>
          <p:cNvPr id="6" name="Text Box 16"/>
          <p:cNvSpPr txBox="1">
            <a:spLocks noChangeArrowheads="1"/>
          </p:cNvSpPr>
          <p:nvPr/>
        </p:nvSpPr>
        <p:spPr bwMode="auto">
          <a:xfrm>
            <a:off x="3968750" y="52453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u="sng" dirty="0" err="1">
                <a:latin typeface="Times New Roman" panose="02020603050405020304" pitchFamily="18" charset="0"/>
              </a:rPr>
              <a:t>Khoa</a:t>
            </a:r>
            <a:r>
              <a:rPr lang="en-US" altLang="vi-VN" sz="2800" b="1" u="sng" dirty="0">
                <a:latin typeface="Times New Roman" panose="02020603050405020304" pitchFamily="18" charset="0"/>
              </a:rPr>
              <a:t> </a:t>
            </a:r>
            <a:r>
              <a:rPr lang="en-US" altLang="vi-VN" sz="2800" b="1" u="sng" dirty="0" err="1">
                <a:latin typeface="Times New Roman" panose="02020603050405020304" pitchFamily="18" charset="0"/>
              </a:rPr>
              <a:t>học</a:t>
            </a:r>
            <a:endParaRPr lang="en-US" altLang="vi-VN" sz="2800" b="1" u="sng" dirty="0">
              <a:latin typeface="Times New Roman" panose="02020603050405020304" pitchFamily="18" charset="0"/>
            </a:endParaRPr>
          </a:p>
        </p:txBody>
      </p:sp>
      <p:sp>
        <p:nvSpPr>
          <p:cNvPr id="10" name="TextBox 9"/>
          <p:cNvSpPr txBox="1"/>
          <p:nvPr/>
        </p:nvSpPr>
        <p:spPr>
          <a:xfrm>
            <a:off x="612775" y="1085733"/>
            <a:ext cx="8070850" cy="800219"/>
          </a:xfrm>
          <a:prstGeom prst="rect">
            <a:avLst/>
          </a:prstGeom>
          <a:noFill/>
        </p:spPr>
        <p:txBody>
          <a:bodyPr wrap="square" rtlCol="0">
            <a:spAutoFit/>
          </a:bodyPr>
          <a:lstStyle/>
          <a:p>
            <a:pPr algn="ctr"/>
            <a:r>
              <a:rPr lang="vi-VN" sz="2800" b="1" dirty="0">
                <a:solidFill>
                  <a:srgbClr val="C00000"/>
                </a:solidFill>
              </a:rPr>
              <a:t>VẬT DẪN NHIỆT VÀ VẬT CÁCH NHIỆT</a:t>
            </a:r>
            <a:endParaRPr lang="vi-VN" sz="2800" dirty="0">
              <a:solidFill>
                <a:srgbClr val="C00000"/>
              </a:solidFill>
            </a:endParaRPr>
          </a:p>
          <a:p>
            <a:endParaRPr lang="vi-VN" dirty="0"/>
          </a:p>
        </p:txBody>
      </p:sp>
    </p:spTree>
    <p:extLst>
      <p:ext uri="{BB962C8B-B14F-4D97-AF65-F5344CB8AC3E}">
        <p14:creationId xmlns:p14="http://schemas.microsoft.com/office/powerpoint/2010/main" val="1783310829"/>
      </p:ext>
    </p:extLst>
  </p:cSld>
  <p:clrMapOvr>
    <a:masterClrMapping/>
  </p:clrMapOvr>
  <p:transition spd="slow">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6200" y="0"/>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Callout 3"/>
          <p:cNvSpPr/>
          <p:nvPr/>
        </p:nvSpPr>
        <p:spPr>
          <a:xfrm>
            <a:off x="826443" y="333526"/>
            <a:ext cx="8077200" cy="4267200"/>
          </a:xfrm>
          <a:prstGeom prst="wedgeEllipseCallout">
            <a:avLst>
              <a:gd name="adj1" fmla="val -54770"/>
              <a:gd name="adj2" fmla="val 586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dirty="0">
              <a:solidFill>
                <a:schemeClr val="tx1"/>
              </a:solidFill>
              <a:latin typeface="Calibri" pitchFamily="34" charset="0"/>
              <a:cs typeface="Calibri" pitchFamily="34" charset="0"/>
            </a:endParaRPr>
          </a:p>
        </p:txBody>
      </p:sp>
      <p:sp>
        <p:nvSpPr>
          <p:cNvPr id="3" name="TextBox 2"/>
          <p:cNvSpPr txBox="1"/>
          <p:nvPr/>
        </p:nvSpPr>
        <p:spPr>
          <a:xfrm>
            <a:off x="1600200" y="1070590"/>
            <a:ext cx="6553200" cy="2793072"/>
          </a:xfrm>
          <a:prstGeom prst="rect">
            <a:avLst/>
          </a:prstGeom>
          <a:noFill/>
        </p:spPr>
        <p:txBody>
          <a:bodyPr wrap="square" rtlCol="0">
            <a:spAutoFit/>
          </a:bodyPr>
          <a:lstStyle/>
          <a:p>
            <a:pPr algn="ctr">
              <a:lnSpc>
                <a:spcPct val="130000"/>
              </a:lnSpc>
            </a:pPr>
            <a:r>
              <a:rPr lang="en-US" sz="4500" dirty="0" err="1">
                <a:latin typeface="Calibri" pitchFamily="34" charset="0"/>
                <a:cs typeface="Calibri" pitchFamily="34" charset="0"/>
              </a:rPr>
              <a:t>Tại</a:t>
            </a:r>
            <a:r>
              <a:rPr lang="en-US" sz="4500" dirty="0">
                <a:latin typeface="Calibri" pitchFamily="34" charset="0"/>
                <a:cs typeface="Calibri" pitchFamily="34" charset="0"/>
              </a:rPr>
              <a:t> </a:t>
            </a:r>
            <a:r>
              <a:rPr lang="en-US" sz="4500" dirty="0" err="1">
                <a:latin typeface="Calibri" pitchFamily="34" charset="0"/>
                <a:cs typeface="Calibri" pitchFamily="34" charset="0"/>
              </a:rPr>
              <a:t>sao</a:t>
            </a:r>
            <a:r>
              <a:rPr lang="en-US" sz="4500" dirty="0">
                <a:latin typeface="Calibri" pitchFamily="34" charset="0"/>
                <a:cs typeface="Calibri" pitchFamily="34" charset="0"/>
              </a:rPr>
              <a:t> </a:t>
            </a:r>
            <a:r>
              <a:rPr lang="en-US" sz="4500" dirty="0" err="1">
                <a:latin typeface="Calibri" pitchFamily="34" charset="0"/>
                <a:cs typeface="Calibri" pitchFamily="34" charset="0"/>
              </a:rPr>
              <a:t>những</a:t>
            </a:r>
            <a:r>
              <a:rPr lang="en-US" sz="4500" dirty="0">
                <a:latin typeface="Calibri" pitchFamily="34" charset="0"/>
                <a:cs typeface="Calibri" pitchFamily="34" charset="0"/>
              </a:rPr>
              <a:t> </a:t>
            </a:r>
            <a:r>
              <a:rPr lang="en-US" sz="4500" dirty="0" err="1">
                <a:latin typeface="Calibri" pitchFamily="34" charset="0"/>
                <a:cs typeface="Calibri" pitchFamily="34" charset="0"/>
              </a:rPr>
              <a:t>hôm</a:t>
            </a:r>
            <a:r>
              <a:rPr lang="en-US" sz="4500" dirty="0">
                <a:latin typeface="Calibri" pitchFamily="34" charset="0"/>
                <a:cs typeface="Calibri" pitchFamily="34" charset="0"/>
              </a:rPr>
              <a:t> </a:t>
            </a:r>
            <a:r>
              <a:rPr lang="en-US" sz="4500" dirty="0" err="1">
                <a:latin typeface="Calibri" pitchFamily="34" charset="0"/>
                <a:cs typeface="Calibri" pitchFamily="34" charset="0"/>
              </a:rPr>
              <a:t>trời</a:t>
            </a:r>
            <a:r>
              <a:rPr lang="en-US" sz="4500" dirty="0">
                <a:latin typeface="Calibri" pitchFamily="34" charset="0"/>
                <a:cs typeface="Calibri" pitchFamily="34" charset="0"/>
              </a:rPr>
              <a:t> </a:t>
            </a:r>
            <a:r>
              <a:rPr lang="en-US" sz="4500" dirty="0" err="1">
                <a:latin typeface="Calibri" pitchFamily="34" charset="0"/>
                <a:cs typeface="Calibri" pitchFamily="34" charset="0"/>
              </a:rPr>
              <a:t>rét</a:t>
            </a:r>
            <a:r>
              <a:rPr lang="en-US" sz="4500" dirty="0">
                <a:latin typeface="Calibri" pitchFamily="34" charset="0"/>
                <a:cs typeface="Calibri" pitchFamily="34" charset="0"/>
              </a:rPr>
              <a:t>, </a:t>
            </a:r>
            <a:r>
              <a:rPr lang="en-US" sz="4500" dirty="0" err="1">
                <a:latin typeface="Calibri" pitchFamily="34" charset="0"/>
                <a:cs typeface="Calibri" pitchFamily="34" charset="0"/>
              </a:rPr>
              <a:t>chạm</a:t>
            </a:r>
            <a:r>
              <a:rPr lang="en-US" sz="4500" dirty="0">
                <a:latin typeface="Calibri" pitchFamily="34" charset="0"/>
                <a:cs typeface="Calibri" pitchFamily="34" charset="0"/>
              </a:rPr>
              <a:t> </a:t>
            </a:r>
            <a:r>
              <a:rPr lang="en-US" sz="4500" dirty="0" err="1">
                <a:latin typeface="Calibri" pitchFamily="34" charset="0"/>
                <a:cs typeface="Calibri" pitchFamily="34" charset="0"/>
              </a:rPr>
              <a:t>tay</a:t>
            </a:r>
            <a:r>
              <a:rPr lang="en-US" sz="4500" dirty="0">
                <a:latin typeface="Calibri" pitchFamily="34" charset="0"/>
                <a:cs typeface="Calibri" pitchFamily="34" charset="0"/>
              </a:rPr>
              <a:t> </a:t>
            </a:r>
            <a:r>
              <a:rPr lang="en-US" sz="4500" dirty="0" err="1">
                <a:latin typeface="Calibri" pitchFamily="34" charset="0"/>
                <a:cs typeface="Calibri" pitchFamily="34" charset="0"/>
              </a:rPr>
              <a:t>vào</a:t>
            </a:r>
            <a:r>
              <a:rPr lang="en-US" sz="4500" dirty="0">
                <a:latin typeface="Calibri" pitchFamily="34" charset="0"/>
                <a:cs typeface="Calibri" pitchFamily="34" charset="0"/>
              </a:rPr>
              <a:t> </a:t>
            </a:r>
            <a:r>
              <a:rPr lang="en-US" sz="4500" dirty="0" err="1">
                <a:latin typeface="Calibri" pitchFamily="34" charset="0"/>
                <a:cs typeface="Calibri" pitchFamily="34" charset="0"/>
              </a:rPr>
              <a:t>ghế</a:t>
            </a:r>
            <a:r>
              <a:rPr lang="en-US" sz="4500" dirty="0">
                <a:latin typeface="Calibri" pitchFamily="34" charset="0"/>
                <a:cs typeface="Calibri" pitchFamily="34" charset="0"/>
              </a:rPr>
              <a:t> </a:t>
            </a:r>
            <a:r>
              <a:rPr lang="en-US" sz="4500" dirty="0" err="1">
                <a:latin typeface="Calibri" pitchFamily="34" charset="0"/>
                <a:cs typeface="Calibri" pitchFamily="34" charset="0"/>
              </a:rPr>
              <a:t>sắt</a:t>
            </a:r>
            <a:r>
              <a:rPr lang="en-US" sz="4500" dirty="0">
                <a:latin typeface="Calibri" pitchFamily="34" charset="0"/>
                <a:cs typeface="Calibri" pitchFamily="34" charset="0"/>
              </a:rPr>
              <a:t> ta </a:t>
            </a:r>
            <a:r>
              <a:rPr lang="en-US" sz="4500" dirty="0" err="1">
                <a:latin typeface="Calibri" pitchFamily="34" charset="0"/>
                <a:cs typeface="Calibri" pitchFamily="34" charset="0"/>
              </a:rPr>
              <a:t>lại</a:t>
            </a:r>
            <a:r>
              <a:rPr lang="en-US" sz="4500" dirty="0">
                <a:latin typeface="Calibri" pitchFamily="34" charset="0"/>
                <a:cs typeface="Calibri" pitchFamily="34" charset="0"/>
              </a:rPr>
              <a:t> </a:t>
            </a:r>
            <a:r>
              <a:rPr lang="en-US" sz="4500" dirty="0" err="1">
                <a:latin typeface="Calibri" pitchFamily="34" charset="0"/>
                <a:cs typeface="Calibri" pitchFamily="34" charset="0"/>
              </a:rPr>
              <a:t>cảm</a:t>
            </a:r>
            <a:r>
              <a:rPr lang="en-US" sz="4500" dirty="0">
                <a:latin typeface="Calibri" pitchFamily="34" charset="0"/>
                <a:cs typeface="Calibri" pitchFamily="34" charset="0"/>
              </a:rPr>
              <a:t> </a:t>
            </a:r>
            <a:r>
              <a:rPr lang="en-US" sz="4500" dirty="0" err="1">
                <a:latin typeface="Calibri" pitchFamily="34" charset="0"/>
                <a:cs typeface="Calibri" pitchFamily="34" charset="0"/>
              </a:rPr>
              <a:t>thấy</a:t>
            </a:r>
            <a:r>
              <a:rPr lang="en-US" sz="4500" dirty="0">
                <a:latin typeface="Calibri" pitchFamily="34" charset="0"/>
                <a:cs typeface="Calibri" pitchFamily="34" charset="0"/>
              </a:rPr>
              <a:t> </a:t>
            </a:r>
            <a:r>
              <a:rPr lang="en-US" sz="4500" dirty="0" err="1">
                <a:latin typeface="Calibri" pitchFamily="34" charset="0"/>
                <a:cs typeface="Calibri" pitchFamily="34" charset="0"/>
              </a:rPr>
              <a:t>lạnh</a:t>
            </a:r>
            <a:r>
              <a:rPr lang="en-US" sz="4500" dirty="0">
                <a:latin typeface="Calibri" pitchFamily="34" charset="0"/>
                <a:cs typeface="Calibri" pitchFamily="34" charset="0"/>
              </a:rPr>
              <a:t>  ?</a:t>
            </a:r>
          </a:p>
        </p:txBody>
      </p:sp>
      <p:sp>
        <p:nvSpPr>
          <p:cNvPr id="5" name="TextBox 4"/>
          <p:cNvSpPr txBox="1"/>
          <p:nvPr/>
        </p:nvSpPr>
        <p:spPr>
          <a:xfrm>
            <a:off x="457200" y="494258"/>
            <a:ext cx="8335961" cy="4154984"/>
          </a:xfrm>
          <a:prstGeom prst="rect">
            <a:avLst/>
          </a:prstGeom>
          <a:solidFill>
            <a:schemeClr val="tx2">
              <a:lumMod val="20000"/>
              <a:lumOff val="80000"/>
            </a:schemeClr>
          </a:solidFill>
          <a:ln>
            <a:solidFill>
              <a:schemeClr val="accent2">
                <a:lumMod val="50000"/>
              </a:schemeClr>
            </a:solidFill>
          </a:ln>
        </p:spPr>
        <p:txBody>
          <a:bodyPr wrap="square" rtlCol="0">
            <a:spAutoFit/>
          </a:bodyPr>
          <a:lstStyle/>
          <a:p>
            <a:r>
              <a:rPr lang="vi-VN" sz="4400" dirty="0">
                <a:latin typeface="Times New Roman" panose="02020603050405020304" pitchFamily="18" charset="0"/>
                <a:cs typeface="Times New Roman" panose="02020603050405020304" pitchFamily="18" charset="0"/>
              </a:rPr>
              <a:t>Vào những hôm trời rét, chạm tay vào ghế sắt ta có cảm giác lạnh là do sắt dẫn nhiệt tốt nên tay ta ấm đã truyền nhiệt cho ghế sắt. Ghế sắt là vật lạnh hơn, do đó tay ta có cảm giác lạnh.</a:t>
            </a:r>
          </a:p>
        </p:txBody>
      </p:sp>
    </p:spTree>
    <p:extLst>
      <p:ext uri="{BB962C8B-B14F-4D97-AF65-F5344CB8AC3E}">
        <p14:creationId xmlns:p14="http://schemas.microsoft.com/office/powerpoint/2010/main" val="1354426112"/>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29201" cy="5138561"/>
          </a:xfrm>
          <a:prstGeom prst="rect">
            <a:avLst/>
          </a:prstGeom>
        </p:spPr>
      </p:pic>
      <p:sp>
        <p:nvSpPr>
          <p:cNvPr id="3" name="TextBox 2"/>
          <p:cNvSpPr txBox="1">
            <a:spLocks noChangeArrowheads="1"/>
          </p:cNvSpPr>
          <p:nvPr/>
        </p:nvSpPr>
        <p:spPr bwMode="auto">
          <a:xfrm>
            <a:off x="5029201" y="57150"/>
            <a:ext cx="411480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0"/>
              </a:spcBef>
              <a:buFont typeface="Wingdings" panose="05000000000000000000" pitchFamily="2" charset="2"/>
              <a:buChar char="v"/>
            </a:pPr>
            <a:r>
              <a:rPr lang="en-US" altLang="vi-VN" sz="4000" b="1" dirty="0" err="1">
                <a:solidFill>
                  <a:srgbClr val="000099"/>
                </a:solidFill>
                <a:latin typeface="Times New Roman" panose="02020603050405020304" pitchFamily="18" charset="0"/>
                <a:cs typeface="Times New Roman" panose="02020603050405020304" pitchFamily="18" charset="0"/>
              </a:rPr>
              <a:t>Bên</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trong</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giỏ</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đựng</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ấm</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thường</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được</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làm</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bằng</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vật</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liệu</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gì</a:t>
            </a:r>
            <a:r>
              <a:rPr lang="en-US" altLang="vi-VN" sz="4000" b="1" dirty="0">
                <a:solidFill>
                  <a:srgbClr val="000099"/>
                </a:solidFill>
                <a:latin typeface="Times New Roman" panose="02020603050405020304" pitchFamily="18" charset="0"/>
                <a:cs typeface="Times New Roman" panose="02020603050405020304" pitchFamily="18" charset="0"/>
              </a:rPr>
              <a:t> ?</a:t>
            </a:r>
          </a:p>
          <a:p>
            <a:pPr marL="514350" indent="-514350">
              <a:spcBef>
                <a:spcPct val="0"/>
              </a:spcBef>
              <a:buFont typeface="Wingdings" panose="05000000000000000000" pitchFamily="2" charset="2"/>
              <a:buChar char="v"/>
            </a:pPr>
            <a:r>
              <a:rPr lang="en-US" altLang="vi-VN" sz="4000" b="1" dirty="0" err="1">
                <a:solidFill>
                  <a:srgbClr val="000099"/>
                </a:solidFill>
                <a:latin typeface="Times New Roman" panose="02020603050405020304" pitchFamily="18" charset="0"/>
                <a:cs typeface="Times New Roman" panose="02020603050405020304" pitchFamily="18" charset="0"/>
              </a:rPr>
              <a:t>Sử</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dụng</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các</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vật</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liệu</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đó</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có</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lợi</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ích</a:t>
            </a:r>
            <a:r>
              <a:rPr lang="en-US" altLang="vi-VN" sz="4000" b="1" dirty="0">
                <a:solidFill>
                  <a:srgbClr val="000099"/>
                </a:solidFill>
                <a:latin typeface="Times New Roman" panose="02020603050405020304" pitchFamily="18" charset="0"/>
                <a:cs typeface="Times New Roman" panose="02020603050405020304" pitchFamily="18" charset="0"/>
              </a:rPr>
              <a:t> </a:t>
            </a:r>
            <a:r>
              <a:rPr lang="en-US" altLang="vi-VN" sz="4000" b="1" dirty="0" err="1">
                <a:solidFill>
                  <a:srgbClr val="000099"/>
                </a:solidFill>
                <a:latin typeface="Times New Roman" panose="02020603050405020304" pitchFamily="18" charset="0"/>
                <a:cs typeface="Times New Roman" panose="02020603050405020304" pitchFamily="18" charset="0"/>
              </a:rPr>
              <a:t>gì</a:t>
            </a:r>
            <a:r>
              <a:rPr lang="en-US" altLang="vi-VN" sz="4000" b="1" dirty="0">
                <a:solidFill>
                  <a:srgbClr val="000099"/>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5029201" y="57150"/>
            <a:ext cx="4190999" cy="501675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buFont typeface="Wingdings" panose="05000000000000000000" pitchFamily="2" charset="2"/>
              <a:buChar char="Ø"/>
              <a:defRPr/>
            </a:pPr>
            <a:r>
              <a:rPr lang="en-US" sz="3000" b="1" dirty="0" err="1">
                <a:solidFill>
                  <a:schemeClr val="tx1"/>
                </a:solidFill>
                <a:latin typeface="Times New Roman" pitchFamily="18" charset="0"/>
                <a:cs typeface="Times New Roman" pitchFamily="18" charset="0"/>
              </a:rPr>
              <a:t>Bên</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trong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giỏ</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đựng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ấm</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thường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được</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lót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bằng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bông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len</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rơm</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là</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những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chất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xốp</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chứa</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nhiều</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không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khí</a:t>
            </a:r>
            <a:r>
              <a:rPr lang="en-US" sz="3000" b="1" dirty="0">
                <a:solidFill>
                  <a:schemeClr val="tx1"/>
                </a:solidFill>
                <a:latin typeface="Times New Roman" pitchFamily="18" charset="0"/>
                <a:cs typeface="Times New Roman" pitchFamily="18" charset="0"/>
              </a:rPr>
              <a:t>.</a:t>
            </a:r>
          </a:p>
          <a:p>
            <a:pPr marL="457200" indent="-457200">
              <a:buFont typeface="Wingdings" panose="05000000000000000000" pitchFamily="2" charset="2"/>
              <a:buChar char="Ø"/>
              <a:defRPr/>
            </a:pPr>
            <a:r>
              <a:rPr lang="en-US" sz="3000" b="1" dirty="0" err="1">
                <a:solidFill>
                  <a:schemeClr val="tx1"/>
                </a:solidFill>
                <a:latin typeface="Times New Roman" pitchFamily="18" charset="0"/>
                <a:cs typeface="Times New Roman" pitchFamily="18" charset="0"/>
              </a:rPr>
              <a:t>Sử</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dụng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các</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vật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liệu</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đó</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có</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lợi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ích</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là</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giữ</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cho</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nước</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trong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ấm</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nóng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lâu</a:t>
            </a:r>
            <a:r>
              <a:rPr lang="en-US" sz="3000" b="1" dirty="0">
                <a:solidFill>
                  <a:schemeClr val="tx1"/>
                </a:solidFill>
                <a:latin typeface="Times New Roman" pitchFamily="18" charset="0"/>
                <a:cs typeface="Times New Roman" pitchFamily="18" charset="0"/>
              </a:rPr>
              <a:t>. </a:t>
            </a:r>
            <a:endParaRPr lang="en-US" sz="3000" b="1" dirty="0">
              <a:solidFill>
                <a:schemeClr val="tx1"/>
              </a:solidFill>
            </a:endParaRPr>
          </a:p>
        </p:txBody>
      </p:sp>
      <p:sp>
        <p:nvSpPr>
          <p:cNvPr id="2" name="TextBox 1"/>
          <p:cNvSpPr txBox="1"/>
          <p:nvPr/>
        </p:nvSpPr>
        <p:spPr>
          <a:xfrm>
            <a:off x="1752600" y="4576366"/>
            <a:ext cx="16764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Giỏ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ấm</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22776"/>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1650" y="905697"/>
            <a:ext cx="7853150" cy="3644075"/>
          </a:xfrm>
          <a:prstGeom prst="rect">
            <a:avLst/>
          </a:prstGeom>
          <a:noFill/>
        </p:spPr>
        <p:txBody>
          <a:bodyPr wrap="square" rtlCol="0">
            <a:spAutoFit/>
          </a:bodyPr>
          <a:lstStyle/>
          <a:p>
            <a:pPr>
              <a:lnSpc>
                <a:spcPct val="120000"/>
              </a:lnSpc>
              <a:spcBef>
                <a:spcPts val="1200"/>
              </a:spcBef>
            </a:pPr>
            <a:r>
              <a:rPr lang="en-US" sz="4600" dirty="0"/>
              <a:t>- </a:t>
            </a:r>
            <a:r>
              <a:rPr lang="en-US" sz="4600" dirty="0" err="1">
                <a:latin typeface="Times New Roman" panose="02020603050405020304" pitchFamily="18" charset="0"/>
                <a:cs typeface="Times New Roman" panose="02020603050405020304" pitchFamily="18" charset="0"/>
              </a:rPr>
              <a:t>Quan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sát</a:t>
            </a:r>
            <a:r>
              <a:rPr lang="en-US" sz="4600" dirty="0">
                <a:latin typeface="Times New Roman" panose="02020603050405020304" pitchFamily="18" charset="0"/>
                <a:cs typeface="Times New Roman" panose="02020603050405020304" pitchFamily="18" charset="0"/>
              </a:rPr>
              <a:t> 2 </a:t>
            </a:r>
            <a:r>
              <a:rPr lang="en-US" sz="4600" dirty="0" err="1">
                <a:latin typeface="Times New Roman" panose="02020603050405020304" pitchFamily="18" charset="0"/>
                <a:cs typeface="Times New Roman" panose="02020603050405020304" pitchFamily="18" charset="0"/>
              </a:rPr>
              <a:t>cốc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nước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nóng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được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quấn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giấy</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báo</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khác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nhau</a:t>
            </a:r>
            <a:r>
              <a:rPr lang="en-US" sz="4600" dirty="0">
                <a:latin typeface="Times New Roman" panose="02020603050405020304" pitchFamily="18" charset="0"/>
                <a:cs typeface="Times New Roman" panose="02020603050405020304" pitchFamily="18" charset="0"/>
              </a:rPr>
              <a:t>.</a:t>
            </a:r>
          </a:p>
          <a:p>
            <a:pPr>
              <a:lnSpc>
                <a:spcPct val="120000"/>
              </a:lnSpc>
              <a:spcBef>
                <a:spcPts val="1200"/>
              </a:spcBef>
            </a:pP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Dự</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đoán</a:t>
            </a:r>
            <a:r>
              <a:rPr lang="en-US" sz="4600" dirty="0">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Nước</a:t>
            </a:r>
            <a:r>
              <a:rPr lang="en-US" sz="4600" dirty="0">
                <a:solidFill>
                  <a:srgbClr val="FF0000"/>
                </a:solidFill>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trong</a:t>
            </a:r>
            <a:r>
              <a:rPr lang="en-US" sz="4600" dirty="0">
                <a:solidFill>
                  <a:srgbClr val="FF0000"/>
                </a:solidFill>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cốc</a:t>
            </a:r>
            <a:r>
              <a:rPr lang="en-US" sz="4600" dirty="0">
                <a:solidFill>
                  <a:srgbClr val="FF0000"/>
                </a:solidFill>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nào</a:t>
            </a:r>
            <a:r>
              <a:rPr lang="en-US" sz="4600" dirty="0">
                <a:solidFill>
                  <a:srgbClr val="FF0000"/>
                </a:solidFill>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còn</a:t>
            </a:r>
            <a:r>
              <a:rPr lang="en-US" sz="4600" dirty="0">
                <a:solidFill>
                  <a:srgbClr val="FF0000"/>
                </a:solidFill>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nóng</a:t>
            </a:r>
            <a:r>
              <a:rPr lang="en-US" sz="4600" dirty="0">
                <a:solidFill>
                  <a:srgbClr val="FF0000"/>
                </a:solidFill>
                <a:latin typeface="Times New Roman" panose="02020603050405020304" pitchFamily="18" charset="0"/>
                <a:cs typeface="Times New Roman" panose="02020603050405020304" pitchFamily="18" charset="0"/>
              </a:rPr>
              <a:t> </a:t>
            </a:r>
            <a:r>
              <a:rPr lang="en-US" sz="4600" dirty="0" err="1">
                <a:solidFill>
                  <a:srgbClr val="FF0000"/>
                </a:solidFill>
                <a:latin typeface="Times New Roman" panose="02020603050405020304" pitchFamily="18" charset="0"/>
                <a:cs typeface="Times New Roman" panose="02020603050405020304" pitchFamily="18" charset="0"/>
              </a:rPr>
              <a:t>hơn</a:t>
            </a:r>
            <a:r>
              <a:rPr lang="en-US" sz="4600" dirty="0">
                <a:solidFill>
                  <a:srgbClr val="FF0000"/>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1066800" y="-106888"/>
            <a:ext cx="3329641" cy="1012585"/>
          </a:xfrm>
          <a:prstGeom prst="rect">
            <a:avLst/>
          </a:prstGeom>
          <a:noFill/>
        </p:spPr>
        <p:txBody>
          <a:bodyPr wrap="square" rtlCol="0">
            <a:spAutoFit/>
          </a:bodyPr>
          <a:lstStyle/>
          <a:p>
            <a:pPr>
              <a:lnSpc>
                <a:spcPct val="130000"/>
              </a:lnSpc>
            </a:pPr>
            <a:r>
              <a:rPr lang="en-US" sz="4600" b="1" u="sng" dirty="0" err="1">
                <a:solidFill>
                  <a:srgbClr val="0000CC"/>
                </a:solidFill>
                <a:latin typeface="+mj-lt"/>
                <a:ea typeface="HP001 5Ha" pitchFamily="34" charset="-127"/>
              </a:rPr>
              <a:t>Thí</a:t>
            </a:r>
            <a:r>
              <a:rPr lang="en-US" sz="4600" b="1" u="sng" dirty="0">
                <a:solidFill>
                  <a:srgbClr val="0000CC"/>
                </a:solidFill>
                <a:latin typeface="+mj-lt"/>
                <a:ea typeface="HP001 5Ha" pitchFamily="34" charset="-127"/>
              </a:rPr>
              <a:t> </a:t>
            </a:r>
            <a:r>
              <a:rPr lang="en-US" sz="4600" b="1" u="sng" dirty="0" err="1">
                <a:solidFill>
                  <a:srgbClr val="0000CC"/>
                </a:solidFill>
                <a:latin typeface="+mj-lt"/>
                <a:ea typeface="HP001 5Ha" pitchFamily="34" charset="-127"/>
              </a:rPr>
              <a:t>nghiệm</a:t>
            </a:r>
            <a:r>
              <a:rPr lang="en-US" sz="4600" b="1" u="sng" dirty="0">
                <a:solidFill>
                  <a:srgbClr val="0000CC"/>
                </a:solidFill>
                <a:latin typeface="+mj-lt"/>
                <a:ea typeface="HP001 5Ha" pitchFamily="34" charset="-127"/>
              </a:rPr>
              <a:t> 2</a:t>
            </a:r>
          </a:p>
        </p:txBody>
      </p:sp>
    </p:spTree>
    <p:extLst>
      <p:ext uri="{BB962C8B-B14F-4D97-AF65-F5344CB8AC3E}">
        <p14:creationId xmlns:p14="http://schemas.microsoft.com/office/powerpoint/2010/main" val="813567399"/>
      </p:ext>
    </p:extLst>
  </p:cSld>
  <p:clrMapOvr>
    <a:masterClrMapping/>
  </p:clrMapOvr>
  <p:transition spd="slow">
    <p:wheel spokes="1"/>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fld id="{03FEE387-43DF-4606-9754-AA2092605261}" type="datetime10">
              <a:rPr lang="en-US" smtClean="0"/>
              <a:pPr>
                <a:defRPr/>
              </a:pPr>
              <a:t>23:11</a:t>
            </a:fld>
            <a:endParaRPr lang="en-US"/>
          </a:p>
        </p:txBody>
      </p:sp>
      <p:pic>
        <p:nvPicPr>
          <p:cNvPr id="4099" name="Picture 7" descr="Plant00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12835"/>
            <a:ext cx="9144000" cy="5143500"/>
          </a:xfrm>
        </p:spPr>
      </p:pic>
      <p:pic>
        <p:nvPicPr>
          <p:cNvPr id="4100" name="Picture 12" descr="DD01023_"/>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5153025"/>
          </a:xfrm>
        </p:spPr>
      </p:pic>
      <p:sp>
        <p:nvSpPr>
          <p:cNvPr id="4102" name="WordArt 4"/>
          <p:cNvSpPr>
            <a:spLocks noChangeArrowheads="1" noChangeShapeType="1" noTextEdit="1"/>
          </p:cNvSpPr>
          <p:nvPr/>
        </p:nvSpPr>
        <p:spPr bwMode="auto">
          <a:xfrm>
            <a:off x="1447800" y="2400300"/>
            <a:ext cx="7162800" cy="1885950"/>
          </a:xfrm>
          <a:prstGeom prst="rect">
            <a:avLst/>
          </a:prstGeom>
        </p:spPr>
        <p:txBody>
          <a:bodyPr wrap="none" fromWordArt="1">
            <a:prstTxWarp prst="textPlain">
              <a:avLst>
                <a:gd name="adj" fmla="val 50000"/>
              </a:avLst>
            </a:prstTxWarp>
          </a:bodyPr>
          <a:lstStyle/>
          <a:p>
            <a:r>
              <a:rPr lang="vi-VN" sz="3600" b="1" kern="10" dirty="0">
                <a:ln w="9525">
                  <a:solidFill>
                    <a:srgbClr val="FF0000"/>
                  </a:solidFill>
                  <a:round/>
                  <a:headEnd/>
                  <a:tailEnd/>
                </a:ln>
                <a:solidFill>
                  <a:srgbClr val="262673"/>
                </a:solidFill>
                <a:latin typeface="Times New Roman" panose="02020603050405020304" pitchFamily="18" charset="0"/>
                <a:cs typeface="Times New Roman" panose="02020603050405020304" pitchFamily="18" charset="0"/>
              </a:rPr>
              <a:t>Chiếc hộp bí mật</a:t>
            </a:r>
          </a:p>
        </p:txBody>
      </p:sp>
      <p:sp>
        <p:nvSpPr>
          <p:cNvPr id="4103" name="Text Box 5"/>
          <p:cNvSpPr txBox="1">
            <a:spLocks noChangeArrowheads="1"/>
          </p:cNvSpPr>
          <p:nvPr/>
        </p:nvSpPr>
        <p:spPr bwMode="auto">
          <a:xfrm>
            <a:off x="2209800" y="36576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solidFill>
                <a:srgbClr val="00CCFF"/>
              </a:solidFill>
              <a:latin typeface="VNI-Times" pitchFamily="2" charset="0"/>
            </a:endParaRPr>
          </a:p>
        </p:txBody>
      </p:sp>
      <p:sp>
        <p:nvSpPr>
          <p:cNvPr id="12" name="Text Box 16"/>
          <p:cNvSpPr txBox="1">
            <a:spLocks noChangeArrowheads="1"/>
          </p:cNvSpPr>
          <p:nvPr/>
        </p:nvSpPr>
        <p:spPr bwMode="auto">
          <a:xfrm>
            <a:off x="1752600" y="1610915"/>
            <a:ext cx="3733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5400" b="1" dirty="0" err="1">
                <a:solidFill>
                  <a:srgbClr val="FF0000"/>
                </a:solidFill>
                <a:latin typeface="Times New Roman" panose="02020603050405020304" pitchFamily="18" charset="0"/>
              </a:rPr>
              <a:t>Trò</a:t>
            </a:r>
            <a:r>
              <a:rPr lang="en-US" altLang="vi-VN" sz="5400" b="1" dirty="0">
                <a:solidFill>
                  <a:srgbClr val="FF0000"/>
                </a:solidFill>
                <a:latin typeface="Times New Roman" panose="02020603050405020304" pitchFamily="18" charset="0"/>
              </a:rPr>
              <a:t> </a:t>
            </a:r>
            <a:r>
              <a:rPr lang="en-US" altLang="vi-VN" sz="5400" b="1" dirty="0" err="1">
                <a:solidFill>
                  <a:srgbClr val="FF0000"/>
                </a:solidFill>
                <a:latin typeface="Times New Roman" panose="02020603050405020304" pitchFamily="18" charset="0"/>
              </a:rPr>
              <a:t>chơi</a:t>
            </a:r>
            <a:r>
              <a:rPr lang="en-US" altLang="vi-VN" sz="54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7673105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8475" y="0"/>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842559" y="-95250"/>
            <a:ext cx="3329641" cy="932563"/>
          </a:xfrm>
          <a:prstGeom prst="rect">
            <a:avLst/>
          </a:prstGeom>
          <a:noFill/>
        </p:spPr>
        <p:txBody>
          <a:bodyPr wrap="square" rtlCol="0">
            <a:spAutoFit/>
          </a:bodyPr>
          <a:lstStyle/>
          <a:p>
            <a:pPr>
              <a:lnSpc>
                <a:spcPct val="130000"/>
              </a:lnSpc>
            </a:pPr>
            <a:r>
              <a:rPr lang="en-US" sz="4200" b="1" u="sng">
                <a:solidFill>
                  <a:srgbClr val="FF3399"/>
                </a:solidFill>
                <a:latin typeface="+mj-lt"/>
                <a:ea typeface="HP001 5Ha" pitchFamily="34" charset="-127"/>
              </a:rPr>
              <a:t>Thí nghiệm 2</a:t>
            </a:r>
          </a:p>
        </p:txBody>
      </p:sp>
      <p:sp>
        <p:nvSpPr>
          <p:cNvPr id="9" name="TextBox 8"/>
          <p:cNvSpPr txBox="1"/>
          <p:nvPr/>
        </p:nvSpPr>
        <p:spPr>
          <a:xfrm>
            <a:off x="87779" y="936091"/>
            <a:ext cx="8839200" cy="2973122"/>
          </a:xfrm>
          <a:prstGeom prst="rect">
            <a:avLst/>
          </a:prstGeom>
          <a:solidFill>
            <a:schemeClr val="accent5">
              <a:lumMod val="20000"/>
              <a:lumOff val="80000"/>
            </a:schemeClr>
          </a:solidFill>
        </p:spPr>
        <p:txBody>
          <a:bodyPr wrap="square" rtlCol="0">
            <a:spAutoFit/>
          </a:bodyPr>
          <a:lstStyle/>
          <a:p>
            <a:pPr algn="ctr">
              <a:lnSpc>
                <a:spcPct val="130000"/>
              </a:lnSpc>
              <a:spcBef>
                <a:spcPct val="50000"/>
              </a:spcBef>
            </a:pPr>
            <a:r>
              <a:rPr lang="en-US" sz="4800" dirty="0" err="1">
                <a:latin typeface="Times New Roman" panose="02020603050405020304" pitchFamily="18" charset="0"/>
                <a:cs typeface="Times New Roman" panose="02020603050405020304" pitchFamily="18" charset="0"/>
              </a:rPr>
              <a:t>Nước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cốc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quấn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báo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lỏng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còn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cốc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quấn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báo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chặt</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946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ular Callout 1"/>
          <p:cNvSpPr/>
          <p:nvPr/>
        </p:nvSpPr>
        <p:spPr>
          <a:xfrm flipH="1">
            <a:off x="190500" y="133350"/>
            <a:ext cx="6858000" cy="3527662"/>
          </a:xfrm>
          <a:prstGeom prst="wedgeRoundRectCallout">
            <a:avLst>
              <a:gd name="adj1" fmla="val -45510"/>
              <a:gd name="adj2" fmla="val 73222"/>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39162"/>
            <a:ext cx="6172200" cy="2308324"/>
          </a:xfrm>
          <a:prstGeom prst="rect">
            <a:avLst/>
          </a:prstGeom>
          <a:noFill/>
        </p:spPr>
        <p:txBody>
          <a:bodyPr wrap="square" rtlCol="0">
            <a:spAutoFit/>
          </a:bodyPr>
          <a:lstStyle/>
          <a:p>
            <a:pPr algn="just">
              <a:spcBef>
                <a:spcPct val="50000"/>
              </a:spcBef>
            </a:pPr>
            <a:r>
              <a:rPr lang="en-US" sz="4800" dirty="0" err="1">
                <a:solidFill>
                  <a:srgbClr val="FF0000"/>
                </a:solidFill>
                <a:latin typeface="Times New Roman" panose="02020603050405020304" pitchFamily="18" charset="0"/>
                <a:cs typeface="Times New Roman" panose="02020603050405020304" pitchFamily="18" charset="0"/>
              </a:rPr>
              <a:t>Tại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sao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chúng</a:t>
            </a:r>
            <a:r>
              <a:rPr lang="en-US" sz="4800" dirty="0">
                <a:solidFill>
                  <a:srgbClr val="FF0000"/>
                </a:solidFill>
                <a:latin typeface="Times New Roman" panose="02020603050405020304" pitchFamily="18" charset="0"/>
                <a:cs typeface="Times New Roman" panose="02020603050405020304" pitchFamily="18" charset="0"/>
              </a:rPr>
              <a:t> ta </a:t>
            </a:r>
            <a:r>
              <a:rPr lang="en-US" sz="4800" dirty="0" err="1">
                <a:solidFill>
                  <a:srgbClr val="FF0000"/>
                </a:solidFill>
                <a:latin typeface="Times New Roman" panose="02020603050405020304" pitchFamily="18" charset="0"/>
                <a:cs typeface="Times New Roman" panose="02020603050405020304" pitchFamily="18" charset="0"/>
              </a:rPr>
              <a:t>phải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đổ</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nước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nóng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như</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nhau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với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một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lượng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bằng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nhau</a:t>
            </a:r>
            <a:r>
              <a:rPr lang="en-US" sz="4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50087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ular Callout 1"/>
          <p:cNvSpPr/>
          <p:nvPr/>
        </p:nvSpPr>
        <p:spPr>
          <a:xfrm flipH="1">
            <a:off x="228600" y="187088"/>
            <a:ext cx="7391400" cy="3527662"/>
          </a:xfrm>
          <a:prstGeom prst="wedgeRoundRectCallout">
            <a:avLst>
              <a:gd name="adj1" fmla="val -39913"/>
              <a:gd name="adj2" fmla="val 76102"/>
              <a:gd name="adj3" fmla="val 16667"/>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0333" y="666750"/>
            <a:ext cx="7086600" cy="2308324"/>
          </a:xfrm>
          <a:prstGeom prst="rect">
            <a:avLst/>
          </a:prstGeom>
          <a:noFill/>
        </p:spPr>
        <p:txBody>
          <a:bodyPr wrap="square" rtlCol="0">
            <a:spAutoFit/>
          </a:bodyPr>
          <a:lstStyle/>
          <a:p>
            <a:pPr>
              <a:lnSpc>
                <a:spcPct val="150000"/>
              </a:lnSpc>
              <a:spcBef>
                <a:spcPct val="50000"/>
              </a:spcBef>
            </a:pP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Tại</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sao</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nhiệt</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hai</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cốc</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gần</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lúc</a:t>
            </a:r>
            <a:r>
              <a:rPr lang="en-US" sz="4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648542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ular Callout 1"/>
          <p:cNvSpPr/>
          <p:nvPr/>
        </p:nvSpPr>
        <p:spPr>
          <a:xfrm flipH="1">
            <a:off x="228600" y="187088"/>
            <a:ext cx="6858000" cy="2801772"/>
          </a:xfrm>
          <a:prstGeom prst="wedgeRoundRectCallout">
            <a:avLst>
              <a:gd name="adj1" fmla="val -45510"/>
              <a:gd name="adj2" fmla="val 73222"/>
              <a:gd name="adj3" fmla="val 1666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260549"/>
            <a:ext cx="6172200" cy="2435988"/>
          </a:xfrm>
          <a:prstGeom prst="rect">
            <a:avLst/>
          </a:prstGeom>
          <a:noFill/>
        </p:spPr>
        <p:txBody>
          <a:bodyPr wrap="square" rtlCol="0">
            <a:spAutoFit/>
          </a:bodyPr>
          <a:lstStyle/>
          <a:p>
            <a:pPr algn="just">
              <a:lnSpc>
                <a:spcPct val="150000"/>
              </a:lnSpc>
              <a:spcBef>
                <a:spcPct val="50000"/>
              </a:spcBef>
            </a:pPr>
            <a:r>
              <a:rPr lang="en-US" sz="5400" dirty="0" err="1">
                <a:solidFill>
                  <a:srgbClr val="002060"/>
                </a:solidFill>
                <a:latin typeface="Times New Roman" panose="02020603050405020304" pitchFamily="18" charset="0"/>
                <a:cs typeface="Times New Roman" panose="02020603050405020304" pitchFamily="18" charset="0"/>
              </a:rPr>
              <a:t>Giữa</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các</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khe</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của</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tờ</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báo</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có</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chứa</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gì</a:t>
            </a:r>
            <a:r>
              <a:rPr lang="en-US" sz="5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293713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25021"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ular Callout 1"/>
          <p:cNvSpPr/>
          <p:nvPr/>
        </p:nvSpPr>
        <p:spPr>
          <a:xfrm flipH="1">
            <a:off x="330388" y="209550"/>
            <a:ext cx="7162800" cy="3652261"/>
          </a:xfrm>
          <a:prstGeom prst="wedgeRoundRectCallout">
            <a:avLst>
              <a:gd name="adj1" fmla="val -45510"/>
              <a:gd name="adj2" fmla="val 73222"/>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398" y="381723"/>
            <a:ext cx="6756779" cy="2751522"/>
          </a:xfrm>
          <a:prstGeom prst="rect">
            <a:avLst/>
          </a:prstGeom>
          <a:noFill/>
        </p:spPr>
        <p:txBody>
          <a:bodyPr wrap="square" rtlCol="0">
            <a:spAutoFit/>
          </a:bodyPr>
          <a:lstStyle/>
          <a:p>
            <a:pPr>
              <a:lnSpc>
                <a:spcPct val="120000"/>
              </a:lnSpc>
              <a:spcBef>
                <a:spcPct val="50000"/>
              </a:spcBef>
            </a:pPr>
            <a:r>
              <a:rPr lang="en-US" sz="4800" dirty="0" err="1">
                <a:solidFill>
                  <a:srgbClr val="CC0099"/>
                </a:solidFill>
                <a:latin typeface="Times New Roman" panose="02020603050405020304" pitchFamily="18" charset="0"/>
                <a:cs typeface="Times New Roman" panose="02020603050405020304" pitchFamily="18" charset="0"/>
              </a:rPr>
              <a:t>Vậy</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tại</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sao</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nước</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trong</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cốc</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quấn</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giấy</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báo</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nhăn</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quấn</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lỏng</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còn</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nóng</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lâu</a:t>
            </a:r>
            <a:r>
              <a:rPr lang="en-US" sz="4800" dirty="0">
                <a:solidFill>
                  <a:srgbClr val="CC0099"/>
                </a:solidFill>
                <a:latin typeface="Times New Roman" panose="02020603050405020304" pitchFamily="18" charset="0"/>
                <a:cs typeface="Times New Roman" panose="02020603050405020304" pitchFamily="18" charset="0"/>
              </a:rPr>
              <a:t> </a:t>
            </a:r>
            <a:r>
              <a:rPr lang="en-US" sz="4800" dirty="0" err="1">
                <a:solidFill>
                  <a:srgbClr val="CC0099"/>
                </a:solidFill>
                <a:latin typeface="Times New Roman" panose="02020603050405020304" pitchFamily="18" charset="0"/>
                <a:cs typeface="Times New Roman" panose="02020603050405020304" pitchFamily="18" charset="0"/>
              </a:rPr>
              <a:t>hơn</a:t>
            </a:r>
            <a:r>
              <a:rPr lang="en-US" sz="4800" dirty="0">
                <a:solidFill>
                  <a:srgbClr val="CC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415743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25021"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3"/>
          <p:cNvSpPr txBox="1">
            <a:spLocks noChangeArrowheads="1"/>
          </p:cNvSpPr>
          <p:nvPr/>
        </p:nvSpPr>
        <p:spPr bwMode="auto">
          <a:xfrm>
            <a:off x="163134" y="590550"/>
            <a:ext cx="8867775" cy="3962400"/>
          </a:xfrm>
          <a:prstGeom prst="rect">
            <a:avLst/>
          </a:prstGeom>
          <a:solidFill>
            <a:schemeClr val="accent5">
              <a:lumMod val="20000"/>
              <a:lumOff val="80000"/>
            </a:schemeClr>
          </a:solidFill>
          <a:ln>
            <a:solidFill>
              <a:srgbClr val="00B050"/>
            </a:solidFill>
            <a:headEnd/>
            <a:tailEnd/>
          </a:ln>
        </p:spPr>
        <p:style>
          <a:lnRef idx="2">
            <a:schemeClr val="accent2"/>
          </a:lnRef>
          <a:fillRef idx="1">
            <a:schemeClr val="lt1"/>
          </a:fillRef>
          <a:effectRef idx="0">
            <a:schemeClr val="accent2"/>
          </a:effectRef>
          <a:fontRef idx="minor">
            <a:schemeClr val="dk1"/>
          </a:fontRef>
        </p:style>
        <p:txBody>
          <a:bodyPr/>
          <a:lstStyle/>
          <a:p>
            <a:pPr marL="341313" indent="-341313">
              <a:spcBef>
                <a:spcPct val="20000"/>
              </a:spcBef>
              <a:defRPr/>
            </a:pPr>
            <a:r>
              <a:rPr lang="en-US" sz="4000" kern="0" dirty="0">
                <a:solidFill>
                  <a:schemeClr val="tx1"/>
                </a:solidFill>
                <a:effectLst>
                  <a:outerShdw blurRad="38100" dist="38100" dir="2700000" algn="tl">
                    <a:srgbClr val="000000">
                      <a:alpha val="43137"/>
                    </a:srgbClr>
                  </a:outerShdw>
                </a:effectLst>
                <a:latin typeface="Times New Roman" pitchFamily="18" charset="0"/>
              </a:rPr>
              <a:t>   </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Vì</a:t>
            </a:r>
            <a:r>
              <a:rPr lang="en-US" sz="4000" kern="0" dirty="0">
                <a:solidFill>
                  <a:srgbClr val="000099"/>
                </a:solidFill>
                <a:effectLst>
                  <a:outerShdw blurRad="38100" dist="38100" dir="2700000" algn="tl">
                    <a:srgbClr val="000000">
                      <a:alpha val="43137"/>
                    </a:srgbClr>
                  </a:outerShdw>
                </a:effectLst>
                <a:latin typeface="Times New Roman" pitchFamily="18" charset="0"/>
              </a:rPr>
              <a:t> ở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giữa</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các</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lớp</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giấy</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báo</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nhăn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quấn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lỏng</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có</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chứa</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nhiều</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không</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khí</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nên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nhiệt</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độ</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của</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nước</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truyền</a:t>
            </a:r>
            <a:r>
              <a:rPr lang="en-US" sz="4000" kern="0" dirty="0">
                <a:solidFill>
                  <a:srgbClr val="000099"/>
                </a:solidFill>
                <a:effectLst>
                  <a:outerShdw blurRad="38100" dist="38100" dir="2700000" algn="tl">
                    <a:srgbClr val="000000">
                      <a:alpha val="43137"/>
                    </a:srgbClr>
                  </a:outerShdw>
                </a:effectLst>
                <a:latin typeface="Times New Roman" pitchFamily="18" charset="0"/>
              </a:rPr>
              <a:t> qua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cốc</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lớp</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giấy</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báo</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và</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truyền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ra</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ngoài</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môi</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trường</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ít</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hơn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chậm</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hơn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nên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nước</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còn</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nóng</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lâu</a:t>
            </a:r>
            <a:r>
              <a:rPr lang="en-US" sz="4000" kern="0" dirty="0">
                <a:solidFill>
                  <a:srgbClr val="000099"/>
                </a:solidFill>
                <a:effectLst>
                  <a:outerShdw blurRad="38100" dist="38100" dir="2700000" algn="tl">
                    <a:srgbClr val="000000">
                      <a:alpha val="43137"/>
                    </a:srgbClr>
                  </a:outerShdw>
                </a:effectLst>
                <a:latin typeface="Times New Roman" pitchFamily="18" charset="0"/>
              </a:rPr>
              <a:t> </a:t>
            </a:r>
            <a:r>
              <a:rPr lang="en-US" sz="4000" kern="0" dirty="0" err="1">
                <a:solidFill>
                  <a:srgbClr val="000099"/>
                </a:solidFill>
                <a:effectLst>
                  <a:outerShdw blurRad="38100" dist="38100" dir="2700000" algn="tl">
                    <a:srgbClr val="000000">
                      <a:alpha val="43137"/>
                    </a:srgbClr>
                  </a:outerShdw>
                </a:effectLst>
                <a:latin typeface="Times New Roman" pitchFamily="18" charset="0"/>
              </a:rPr>
              <a:t>hơn</a:t>
            </a:r>
            <a:r>
              <a:rPr lang="en-US" sz="4000" kern="0" dirty="0">
                <a:solidFill>
                  <a:srgbClr val="000099"/>
                </a:solidFill>
                <a:effectLst>
                  <a:outerShdw blurRad="38100" dist="38100" dir="2700000" algn="tl">
                    <a:srgbClr val="000000">
                      <a:alpha val="43137"/>
                    </a:srgbClr>
                  </a:outerShdw>
                </a:effectLst>
                <a:latin typeface="Times New Roman" pitchFamily="18" charset="0"/>
              </a:rPr>
              <a:t>.</a:t>
            </a:r>
          </a:p>
          <a:p>
            <a:pPr marL="341313" indent="-341313">
              <a:spcBef>
                <a:spcPct val="20000"/>
              </a:spcBef>
              <a:defRPr/>
            </a:pPr>
            <a:r>
              <a:rPr lang="en-US" sz="2800" kern="0" dirty="0">
                <a:solidFill>
                  <a:schemeClr val="tx1"/>
                </a:solidFill>
                <a:effectLst>
                  <a:outerShdw blurRad="38100" dist="38100" dir="2700000" algn="tl">
                    <a:srgbClr val="000000">
                      <a:alpha val="43137"/>
                    </a:srgbClr>
                  </a:outerShdw>
                </a:effectLst>
                <a:latin typeface="Times New Roman" pitchFamily="18" charset="0"/>
              </a:rPr>
              <a:t>	</a:t>
            </a:r>
            <a:endParaRPr lang="en-US" sz="2400" kern="0" dirty="0">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1747470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b="12207"/>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ounded Rectangular Callout 1"/>
          <p:cNvSpPr/>
          <p:nvPr/>
        </p:nvSpPr>
        <p:spPr>
          <a:xfrm flipH="1">
            <a:off x="228600" y="187087"/>
            <a:ext cx="6858000" cy="3652261"/>
          </a:xfrm>
          <a:prstGeom prst="wedgeRoundRectCallout">
            <a:avLst>
              <a:gd name="adj1" fmla="val -45510"/>
              <a:gd name="adj2" fmla="val 73222"/>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285750"/>
            <a:ext cx="6400800" cy="3416320"/>
          </a:xfrm>
          <a:prstGeom prst="rect">
            <a:avLst/>
          </a:prstGeom>
          <a:noFill/>
        </p:spPr>
        <p:txBody>
          <a:bodyPr wrap="square" rtlCol="0">
            <a:spAutoFit/>
          </a:bodyPr>
          <a:lstStyle/>
          <a:p>
            <a:pPr>
              <a:lnSpc>
                <a:spcPct val="120000"/>
              </a:lnSpc>
              <a:spcBef>
                <a:spcPct val="50000"/>
              </a:spcBef>
            </a:pPr>
            <a:r>
              <a:rPr lang="en-US" sz="6000" dirty="0" err="1">
                <a:solidFill>
                  <a:srgbClr val="FF0000"/>
                </a:solidFill>
                <a:latin typeface="Times New Roman" panose="02020603050405020304" pitchFamily="18" charset="0"/>
                <a:cs typeface="Times New Roman" panose="02020603050405020304" pitchFamily="18" charset="0"/>
              </a:rPr>
              <a:t>Không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khí</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là</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vật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cách</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nhiệt</a:t>
            </a:r>
            <a:r>
              <a:rPr lang="en-US" sz="6000" dirty="0">
                <a:solidFill>
                  <a:srgbClr val="FF0000"/>
                </a:solidFill>
                <a:latin typeface="Times New Roman" panose="02020603050405020304" pitchFamily="18" charset="0"/>
                <a:cs typeface="Times New Roman" panose="02020603050405020304" pitchFamily="18" charset="0"/>
              </a:rPr>
              <a:t> hay </a:t>
            </a:r>
            <a:r>
              <a:rPr lang="en-US" sz="6000" dirty="0" err="1">
                <a:solidFill>
                  <a:srgbClr val="FF0000"/>
                </a:solidFill>
                <a:latin typeface="Times New Roman" panose="02020603050405020304" pitchFamily="18" charset="0"/>
                <a:cs typeface="Times New Roman" panose="02020603050405020304" pitchFamily="18" charset="0"/>
              </a:rPr>
              <a:t>vật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dẫn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nhiệt</a:t>
            </a:r>
            <a:r>
              <a:rPr lang="en-US" sz="6000" dirty="0">
                <a:solidFill>
                  <a:srgbClr val="FF000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228600" y="888062"/>
            <a:ext cx="6400800" cy="2211696"/>
          </a:xfrm>
          <a:prstGeom prst="rect">
            <a:avLst/>
          </a:prstGeom>
          <a:noFill/>
        </p:spPr>
        <p:txBody>
          <a:bodyPr wrap="square" rtlCol="0">
            <a:spAutoFit/>
          </a:bodyPr>
          <a:lstStyle/>
          <a:p>
            <a:pPr algn="ctr">
              <a:lnSpc>
                <a:spcPct val="120000"/>
              </a:lnSpc>
              <a:spcBef>
                <a:spcPct val="50000"/>
              </a:spcBef>
            </a:pPr>
            <a:r>
              <a:rPr lang="en-US" sz="6000" dirty="0" err="1">
                <a:solidFill>
                  <a:srgbClr val="FF0000"/>
                </a:solidFill>
                <a:latin typeface="Times New Roman" panose="02020603050405020304" pitchFamily="18" charset="0"/>
                <a:cs typeface="Times New Roman" panose="02020603050405020304" pitchFamily="18" charset="0"/>
              </a:rPr>
              <a:t>Không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khí</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là</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vật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cách</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nhiệt</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54555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amaygiat24h.vn/wp-content/uploads/2013/12/61.jpg"/>
          <p:cNvPicPr>
            <a:picLocks noChangeAspect="1" noChangeArrowheads="1"/>
          </p:cNvPicPr>
          <p:nvPr/>
        </p:nvPicPr>
        <p:blipFill>
          <a:blip r:embed="rId3"/>
          <a:srcRect/>
          <a:stretch>
            <a:fillRect/>
          </a:stretch>
        </p:blipFill>
        <p:spPr bwMode="auto">
          <a:xfrm>
            <a:off x="0" y="0"/>
            <a:ext cx="3244720" cy="2495550"/>
          </a:xfrm>
          <a:prstGeom prst="rect">
            <a:avLst/>
          </a:prstGeom>
          <a:noFill/>
          <a:ln w="28575">
            <a:solidFill>
              <a:srgbClr val="0070C0"/>
            </a:solidFill>
          </a:ln>
        </p:spPr>
      </p:pic>
      <p:pic>
        <p:nvPicPr>
          <p:cNvPr id="1028" name="Picture 4" descr="http://anh.eva.vn/upload/3-2011/images/2011-08-27/1314440866-binh-thuy.jpg"/>
          <p:cNvPicPr>
            <a:picLocks noChangeAspect="1" noChangeArrowheads="1"/>
          </p:cNvPicPr>
          <p:nvPr/>
        </p:nvPicPr>
        <p:blipFill>
          <a:blip r:embed="rId4"/>
          <a:srcRect/>
          <a:stretch>
            <a:fillRect/>
          </a:stretch>
        </p:blipFill>
        <p:spPr bwMode="auto">
          <a:xfrm>
            <a:off x="3244720" y="0"/>
            <a:ext cx="2851280" cy="2495550"/>
          </a:xfrm>
          <a:prstGeom prst="rect">
            <a:avLst/>
          </a:prstGeom>
          <a:noFill/>
          <a:ln w="28575">
            <a:solidFill>
              <a:srgbClr val="0070C0"/>
            </a:solidFill>
          </a:ln>
        </p:spPr>
      </p:pic>
      <p:pic>
        <p:nvPicPr>
          <p:cNvPr id="1030" name="Picture 6" descr="http://quatangkhoinguyen.com/public/userfiles/khoinguyengift/products/ca-giu-nhiet-thermos-01.jpg"/>
          <p:cNvPicPr>
            <a:picLocks noChangeAspect="1" noChangeArrowheads="1"/>
          </p:cNvPicPr>
          <p:nvPr/>
        </p:nvPicPr>
        <p:blipFill>
          <a:blip r:embed="rId5"/>
          <a:srcRect/>
          <a:stretch>
            <a:fillRect/>
          </a:stretch>
        </p:blipFill>
        <p:spPr bwMode="auto">
          <a:xfrm>
            <a:off x="0" y="2511188"/>
            <a:ext cx="3244720" cy="2632312"/>
          </a:xfrm>
          <a:prstGeom prst="rect">
            <a:avLst/>
          </a:prstGeom>
          <a:noFill/>
          <a:ln w="28575">
            <a:solidFill>
              <a:srgbClr val="0070C0"/>
            </a:solidFill>
          </a:ln>
        </p:spPr>
      </p:pic>
      <p:pic>
        <p:nvPicPr>
          <p:cNvPr id="1032" name="Picture 8" descr="http://g.vatgia.vn/gallery_img/10/luv1379295349.jpg"/>
          <p:cNvPicPr>
            <a:picLocks noChangeAspect="1" noChangeArrowheads="1"/>
          </p:cNvPicPr>
          <p:nvPr/>
        </p:nvPicPr>
        <p:blipFill>
          <a:blip r:embed="rId6"/>
          <a:srcRect/>
          <a:stretch>
            <a:fillRect/>
          </a:stretch>
        </p:blipFill>
        <p:spPr bwMode="auto">
          <a:xfrm>
            <a:off x="3244721" y="2511190"/>
            <a:ext cx="2851281" cy="2632313"/>
          </a:xfrm>
          <a:prstGeom prst="rect">
            <a:avLst/>
          </a:prstGeom>
          <a:noFill/>
          <a:ln w="28575">
            <a:solidFill>
              <a:srgbClr val="0070C0"/>
            </a:solidFill>
          </a:ln>
        </p:spPr>
      </p:pic>
      <p:pic>
        <p:nvPicPr>
          <p:cNvPr id="1034" name="Picture 10" descr="http://images04.jaovat.com/ui/6/34/39/1274242228_94282539_3-Thung-da-Du-Lich-Thung-da-Du-Lich-do-dien-tu-1274242228.jpg"/>
          <p:cNvPicPr>
            <a:picLocks noChangeAspect="1" noChangeArrowheads="1"/>
          </p:cNvPicPr>
          <p:nvPr/>
        </p:nvPicPr>
        <p:blipFill>
          <a:blip r:embed="rId7"/>
          <a:srcRect/>
          <a:stretch>
            <a:fillRect/>
          </a:stretch>
        </p:blipFill>
        <p:spPr bwMode="auto">
          <a:xfrm flipH="1">
            <a:off x="6096001" y="2511189"/>
            <a:ext cx="3047999" cy="2632312"/>
          </a:xfrm>
          <a:prstGeom prst="rect">
            <a:avLst/>
          </a:prstGeom>
          <a:noFill/>
          <a:ln w="28575">
            <a:solidFill>
              <a:srgbClr val="0070C0"/>
            </a:solidFill>
          </a:ln>
        </p:spPr>
      </p:pic>
      <p:pic>
        <p:nvPicPr>
          <p:cNvPr id="1036" name="Picture 12" descr="http://www.tuticare.com/data/images/product/1_4045.gif"/>
          <p:cNvPicPr>
            <a:picLocks noChangeAspect="1" noChangeArrowheads="1"/>
          </p:cNvPicPr>
          <p:nvPr/>
        </p:nvPicPr>
        <p:blipFill>
          <a:blip r:embed="rId8"/>
          <a:srcRect/>
          <a:stretch>
            <a:fillRect/>
          </a:stretch>
        </p:blipFill>
        <p:spPr bwMode="auto">
          <a:xfrm>
            <a:off x="6096001" y="-7678"/>
            <a:ext cx="3048000" cy="2503228"/>
          </a:xfrm>
          <a:prstGeom prst="rect">
            <a:avLst/>
          </a:prstGeom>
          <a:noFill/>
          <a:ln w="28575">
            <a:solidFill>
              <a:srgbClr val="0070C0"/>
            </a:solidFill>
          </a:ln>
        </p:spPr>
      </p:pic>
    </p:spTree>
    <p:extLst>
      <p:ext uri="{BB962C8B-B14F-4D97-AF65-F5344CB8AC3E}">
        <p14:creationId xmlns:p14="http://schemas.microsoft.com/office/powerpoint/2010/main" val="25272325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9"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a:solidFill>
                  <a:schemeClr val="bg1"/>
                </a:solidFill>
                <a:latin typeface="Arial" pitchFamily="34" charset="0"/>
                <a:cs typeface="Arial" pitchFamily="34" charset="0"/>
              </a:rPr>
              <a:t>Các đồ dùng giữ nhiệt </a:t>
            </a:r>
            <a:endParaRPr lang="vi-VN"/>
          </a:p>
        </p:txBody>
      </p:sp>
      <p:pic>
        <p:nvPicPr>
          <p:cNvPr id="24578" name="Picture 2" descr="D:\THU HA\POWERPOINT\VẬT DẪN NHIỆT VÀ VẬT CÁCH NHIỆT\fyv1209024003_68.jpg"/>
          <p:cNvPicPr>
            <a:picLocks noChangeAspect="1" noChangeArrowheads="1"/>
          </p:cNvPicPr>
          <p:nvPr/>
        </p:nvPicPr>
        <p:blipFill>
          <a:blip r:embed="rId3"/>
          <a:srcRect/>
          <a:stretch>
            <a:fillRect/>
          </a:stretch>
        </p:blipFill>
        <p:spPr bwMode="auto">
          <a:xfrm flipH="1">
            <a:off x="5181600" y="3294426"/>
            <a:ext cx="3657600" cy="1714500"/>
          </a:xfrm>
          <a:prstGeom prst="rect">
            <a:avLst/>
          </a:prstGeom>
          <a:noFill/>
          <a:ln w="28575">
            <a:solidFill>
              <a:schemeClr val="accent2">
                <a:lumMod val="50000"/>
              </a:schemeClr>
            </a:solidFill>
          </a:ln>
        </p:spPr>
      </p:pic>
      <p:pic>
        <p:nvPicPr>
          <p:cNvPr id="24579" name="Picture 3" descr="D:\THU HA\POWERPOINT\VẬT DẪN NHIỆT VÀ VẬT CÁCH NHIỆT\2.jpg"/>
          <p:cNvPicPr>
            <a:picLocks noChangeAspect="1" noChangeArrowheads="1"/>
          </p:cNvPicPr>
          <p:nvPr/>
        </p:nvPicPr>
        <p:blipFill>
          <a:blip r:embed="rId4"/>
          <a:srcRect/>
          <a:stretch>
            <a:fillRect/>
          </a:stretch>
        </p:blipFill>
        <p:spPr bwMode="auto">
          <a:xfrm flipH="1">
            <a:off x="457200" y="3314699"/>
            <a:ext cx="3886201" cy="1694227"/>
          </a:xfrm>
          <a:prstGeom prst="rect">
            <a:avLst/>
          </a:prstGeom>
          <a:noFill/>
          <a:ln w="28575">
            <a:solidFill>
              <a:schemeClr val="accent2">
                <a:lumMod val="50000"/>
              </a:schemeClr>
            </a:solidFill>
          </a:ln>
        </p:spPr>
      </p:pic>
      <p:pic>
        <p:nvPicPr>
          <p:cNvPr id="24580" name="Picture 4" descr="D:\THU HA\POWERPOINT\VẬT DẪN NHIỆT VÀ VẬT CÁCH NHIỆT\911nhiet01.jpg"/>
          <p:cNvPicPr>
            <a:picLocks noChangeAspect="1" noChangeArrowheads="1"/>
          </p:cNvPicPr>
          <p:nvPr/>
        </p:nvPicPr>
        <p:blipFill>
          <a:blip r:embed="rId5"/>
          <a:srcRect/>
          <a:stretch>
            <a:fillRect/>
          </a:stretch>
        </p:blipFill>
        <p:spPr bwMode="auto">
          <a:xfrm>
            <a:off x="1981200" y="857252"/>
            <a:ext cx="5238750" cy="2207419"/>
          </a:xfrm>
          <a:prstGeom prst="rect">
            <a:avLst/>
          </a:prstGeom>
          <a:noFill/>
          <a:ln w="28575">
            <a:solidFill>
              <a:schemeClr val="accent2">
                <a:lumMod val="50000"/>
              </a:schemeClr>
            </a:solidFill>
          </a:ln>
        </p:spPr>
      </p:pic>
    </p:spTree>
    <p:extLst>
      <p:ext uri="{BB962C8B-B14F-4D97-AF65-F5344CB8AC3E}">
        <p14:creationId xmlns:p14="http://schemas.microsoft.com/office/powerpoint/2010/main" val="13350951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blinds(horizontal)">
                                      <p:cBhvr>
                                        <p:cTn id="17" dur="500"/>
                                        <p:tgtEl>
                                          <p:spTgt spid="24579"/>
                                        </p:tgtEl>
                                      </p:cBhvr>
                                    </p:animEffect>
                                  </p:childTnLst>
                                </p:cTn>
                              </p:par>
                              <p:par>
                                <p:cTn id="18" presetID="4" presetClass="entr" presetSubtype="16" fill="hold" nodeType="with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box(in)">
                                      <p:cBhvr>
                                        <p:cTn id="2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676400" y="2179659"/>
            <a:ext cx="7010400" cy="2746906"/>
          </a:xfrm>
          <a:prstGeom prst="rect">
            <a:avLst/>
          </a:prstGeom>
          <a:noFill/>
        </p:spPr>
        <p:txBody>
          <a:bodyPr wrap="square" rtlCol="0">
            <a:spAutoFit/>
          </a:bodyPr>
          <a:lstStyle/>
          <a:p>
            <a:pPr>
              <a:lnSpc>
                <a:spcPct val="150000"/>
              </a:lnSpc>
            </a:pPr>
            <a:r>
              <a:rPr lang="en-US" sz="11500" b="1" dirty="0" err="1">
                <a:ln>
                  <a:solidFill>
                    <a:sysClr val="windowText" lastClr="000000"/>
                  </a:solidFill>
                </a:ln>
                <a:solidFill>
                  <a:srgbClr val="24CA40"/>
                </a:solidFill>
                <a:latin typeface="HP001 5Ha" pitchFamily="34" charset="-127"/>
                <a:ea typeface="HP001 5Ha" pitchFamily="34" charset="-127"/>
                <a:cs typeface="Arial" pitchFamily="34" charset="0"/>
              </a:rPr>
              <a:t>Trò</a:t>
            </a:r>
            <a:r>
              <a:rPr lang="en-US" sz="11500" b="1" dirty="0">
                <a:ln>
                  <a:solidFill>
                    <a:sysClr val="windowText" lastClr="000000"/>
                  </a:solidFill>
                </a:ln>
                <a:solidFill>
                  <a:srgbClr val="24CA40"/>
                </a:solidFill>
                <a:latin typeface="HP001 5Ha" pitchFamily="34" charset="-127"/>
                <a:ea typeface="HP001 5Ha" pitchFamily="34" charset="-127"/>
                <a:cs typeface="Arial" pitchFamily="34" charset="0"/>
              </a:rPr>
              <a:t> </a:t>
            </a:r>
            <a:r>
              <a:rPr lang="en-US" sz="11500" b="1" dirty="0" err="1">
                <a:ln>
                  <a:solidFill>
                    <a:sysClr val="windowText" lastClr="000000"/>
                  </a:solidFill>
                </a:ln>
                <a:solidFill>
                  <a:srgbClr val="24CA40"/>
                </a:solidFill>
                <a:latin typeface="HP001 5Ha" pitchFamily="34" charset="-127"/>
                <a:ea typeface="HP001 5Ha" pitchFamily="34" charset="-127"/>
                <a:cs typeface="Arial" pitchFamily="34" charset="0"/>
              </a:rPr>
              <a:t>chơi</a:t>
            </a:r>
            <a:endParaRPr lang="en-US" sz="11500" b="1" dirty="0">
              <a:ln>
                <a:solidFill>
                  <a:sysClr val="windowText" lastClr="000000"/>
                </a:solidFill>
              </a:ln>
              <a:solidFill>
                <a:srgbClr val="24CA40"/>
              </a:solidFill>
              <a:latin typeface="HP001 5Ha" pitchFamily="34" charset="-127"/>
              <a:ea typeface="HP001 5Ha" pitchFamily="34" charset="-127"/>
              <a:cs typeface="Arial" pitchFamily="34" charset="0"/>
            </a:endParaRPr>
          </a:p>
        </p:txBody>
      </p:sp>
    </p:spTree>
    <p:extLst>
      <p:ext uri="{BB962C8B-B14F-4D97-AF65-F5344CB8AC3E}">
        <p14:creationId xmlns:p14="http://schemas.microsoft.com/office/powerpoint/2010/main" val="1999848146"/>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after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a:hlinkClick r:id="rId3" action="ppaction://hlinksldjump"/>
          </p:cNvPr>
          <p:cNvSpPr>
            <a:spLocks noChangeArrowheads="1"/>
          </p:cNvSpPr>
          <p:nvPr/>
        </p:nvSpPr>
        <p:spPr bwMode="auto">
          <a:xfrm>
            <a:off x="112825" y="931161"/>
            <a:ext cx="2630376" cy="1885950"/>
          </a:xfrm>
          <a:prstGeom prst="rect">
            <a:avLst/>
          </a:prstGeom>
          <a:solidFill>
            <a:srgbClr val="FFC000"/>
          </a:solidFill>
          <a:ln w="9525">
            <a:miter lim="800000"/>
            <a:headEnd/>
            <a:tailEnd/>
          </a:ln>
          <a:scene3d>
            <a:camera prst="legacyPerspectiveFront">
              <a:rot lat="2100000" lon="1500000" rev="0"/>
            </a:camera>
            <a:lightRig rig="legacyFlat2" dir="b"/>
          </a:scene3d>
          <a:sp3d extrusionH="18018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1800" dirty="0">
                <a:solidFill>
                  <a:srgbClr val="FFFF00"/>
                </a:solidFill>
                <a:latin typeface="VNI-Times" pitchFamily="2" charset="0"/>
              </a:rPr>
              <a:t>1</a:t>
            </a:r>
          </a:p>
        </p:txBody>
      </p:sp>
      <p:sp>
        <p:nvSpPr>
          <p:cNvPr id="27656" name="Rectangle 8">
            <a:hlinkClick r:id="rId4" action="ppaction://hlinksldjump"/>
          </p:cNvPr>
          <p:cNvSpPr>
            <a:spLocks noChangeArrowheads="1"/>
          </p:cNvSpPr>
          <p:nvPr/>
        </p:nvSpPr>
        <p:spPr bwMode="auto">
          <a:xfrm>
            <a:off x="5266107" y="925344"/>
            <a:ext cx="2662044" cy="1885950"/>
          </a:xfrm>
          <a:prstGeom prst="rect">
            <a:avLst/>
          </a:prstGeom>
          <a:solidFill>
            <a:srgbClr val="00B050"/>
          </a:solidFill>
          <a:ln w="9525">
            <a:miter lim="800000"/>
            <a:headEnd/>
            <a:tailEnd/>
          </a:ln>
          <a:scene3d>
            <a:camera prst="legacyPerspectiveFront">
              <a:rot lat="2100000" lon="1500000" rev="0"/>
            </a:camera>
            <a:lightRig rig="legacyFlat2" dir="b"/>
          </a:scene3d>
          <a:sp3d extrusionH="18018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2900" dirty="0">
                <a:solidFill>
                  <a:srgbClr val="FFFF00"/>
                </a:solidFill>
                <a:latin typeface="VNI-Times" pitchFamily="2" charset="0"/>
              </a:rPr>
              <a:t>2</a:t>
            </a:r>
          </a:p>
        </p:txBody>
      </p:sp>
      <p:sp>
        <p:nvSpPr>
          <p:cNvPr id="27658" name="Rectangle 10">
            <a:hlinkClick r:id="rId5" action="ppaction://hlinksldjump"/>
          </p:cNvPr>
          <p:cNvSpPr>
            <a:spLocks noChangeArrowheads="1"/>
          </p:cNvSpPr>
          <p:nvPr/>
        </p:nvSpPr>
        <p:spPr bwMode="auto">
          <a:xfrm>
            <a:off x="2743201" y="2924759"/>
            <a:ext cx="2795428" cy="1907225"/>
          </a:xfrm>
          <a:prstGeom prst="rect">
            <a:avLst/>
          </a:prstGeom>
          <a:solidFill>
            <a:srgbClr val="0070C0"/>
          </a:solidFill>
          <a:ln w="9525">
            <a:miter lim="800000"/>
            <a:headEnd/>
            <a:tailEnd/>
          </a:ln>
          <a:scene3d>
            <a:camera prst="legacyPerspectiveFront">
              <a:rot lat="2100000" lon="1500000" rev="0"/>
            </a:camera>
            <a:lightRig rig="legacyFlat2" dir="b"/>
          </a:scene3d>
          <a:sp3d extrusionH="18018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14200" dirty="0">
                <a:solidFill>
                  <a:srgbClr val="FFFF00"/>
                </a:solidFill>
                <a:latin typeface="VNI-Times" pitchFamily="2" charset="0"/>
              </a:rPr>
              <a:t>3</a:t>
            </a:r>
          </a:p>
        </p:txBody>
      </p:sp>
      <p:sp>
        <p:nvSpPr>
          <p:cNvPr id="8" name="Action Button: End 7">
            <a:hlinkClick r:id="rId6" action="ppaction://hlinksldjump" highlightClick="1"/>
          </p:cNvPr>
          <p:cNvSpPr/>
          <p:nvPr/>
        </p:nvSpPr>
        <p:spPr>
          <a:xfrm>
            <a:off x="8609428" y="2334482"/>
            <a:ext cx="533400" cy="3429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8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95870" y="-66583"/>
            <a:ext cx="8572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flipV="1">
            <a:off x="7989615" y="3982448"/>
            <a:ext cx="890670" cy="11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147638" y="4177243"/>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8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7891462" y="29768"/>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descr="495026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4582546"/>
            <a:ext cx="704850"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495026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52744" y="4551164"/>
            <a:ext cx="704850"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71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2000"/>
                                        <p:tgtEl>
                                          <p:spTgt spid="27654"/>
                                        </p:tgtEl>
                                      </p:cBhvr>
                                    </p:animEffect>
                                    <p:anim calcmode="lin" valueType="num">
                                      <p:cBhvr>
                                        <p:cTn id="8" dur="2000" fill="hold"/>
                                        <p:tgtEl>
                                          <p:spTgt spid="27654"/>
                                        </p:tgtEl>
                                        <p:attrNameLst>
                                          <p:attrName>style.rotation</p:attrName>
                                        </p:attrNameLst>
                                      </p:cBhvr>
                                      <p:tavLst>
                                        <p:tav tm="0">
                                          <p:val>
                                            <p:fltVal val="720"/>
                                          </p:val>
                                        </p:tav>
                                        <p:tav tm="100000">
                                          <p:val>
                                            <p:fltVal val="0"/>
                                          </p:val>
                                        </p:tav>
                                      </p:tavLst>
                                    </p:anim>
                                    <p:anim calcmode="lin" valueType="num">
                                      <p:cBhvr>
                                        <p:cTn id="9" dur="2000" fill="hold"/>
                                        <p:tgtEl>
                                          <p:spTgt spid="27654"/>
                                        </p:tgtEl>
                                        <p:attrNameLst>
                                          <p:attrName>ppt_h</p:attrName>
                                        </p:attrNameLst>
                                      </p:cBhvr>
                                      <p:tavLst>
                                        <p:tav tm="0">
                                          <p:val>
                                            <p:fltVal val="0"/>
                                          </p:val>
                                        </p:tav>
                                        <p:tav tm="100000">
                                          <p:val>
                                            <p:strVal val="#ppt_h"/>
                                          </p:val>
                                        </p:tav>
                                      </p:tavLst>
                                    </p:anim>
                                    <p:anim calcmode="lin" valueType="num">
                                      <p:cBhvr>
                                        <p:cTn id="10" dur="2000" fill="hold"/>
                                        <p:tgtEl>
                                          <p:spTgt spid="2765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27656"/>
                                        </p:tgtEl>
                                        <p:attrNameLst>
                                          <p:attrName>style.visibility</p:attrName>
                                        </p:attrNameLst>
                                      </p:cBhvr>
                                      <p:to>
                                        <p:strVal val="visible"/>
                                      </p:to>
                                    </p:set>
                                    <p:animEffect transition="in" filter="fade">
                                      <p:cBhvr>
                                        <p:cTn id="13" dur="2000"/>
                                        <p:tgtEl>
                                          <p:spTgt spid="27656"/>
                                        </p:tgtEl>
                                      </p:cBhvr>
                                    </p:animEffect>
                                    <p:anim calcmode="lin" valueType="num">
                                      <p:cBhvr>
                                        <p:cTn id="14" dur="2000" fill="hold"/>
                                        <p:tgtEl>
                                          <p:spTgt spid="27656"/>
                                        </p:tgtEl>
                                        <p:attrNameLst>
                                          <p:attrName>style.rotation</p:attrName>
                                        </p:attrNameLst>
                                      </p:cBhvr>
                                      <p:tavLst>
                                        <p:tav tm="0">
                                          <p:val>
                                            <p:fltVal val="720"/>
                                          </p:val>
                                        </p:tav>
                                        <p:tav tm="100000">
                                          <p:val>
                                            <p:fltVal val="0"/>
                                          </p:val>
                                        </p:tav>
                                      </p:tavLst>
                                    </p:anim>
                                    <p:anim calcmode="lin" valueType="num">
                                      <p:cBhvr>
                                        <p:cTn id="15" dur="2000" fill="hold"/>
                                        <p:tgtEl>
                                          <p:spTgt spid="27656"/>
                                        </p:tgtEl>
                                        <p:attrNameLst>
                                          <p:attrName>ppt_h</p:attrName>
                                        </p:attrNameLst>
                                      </p:cBhvr>
                                      <p:tavLst>
                                        <p:tav tm="0">
                                          <p:val>
                                            <p:fltVal val="0"/>
                                          </p:val>
                                        </p:tav>
                                        <p:tav tm="100000">
                                          <p:val>
                                            <p:strVal val="#ppt_h"/>
                                          </p:val>
                                        </p:tav>
                                      </p:tavLst>
                                    </p:anim>
                                    <p:anim calcmode="lin" valueType="num">
                                      <p:cBhvr>
                                        <p:cTn id="16" dur="2000" fill="hold"/>
                                        <p:tgtEl>
                                          <p:spTgt spid="2765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2" name="breeze.wav"/>
                                        </p:tgtEl>
                                      </p:cMediaNode>
                                    </p:audio>
                                  </p:subTnLst>
                                </p:cTn>
                              </p:par>
                              <p:par>
                                <p:cTn id="17" presetID="35" presetClass="entr" presetSubtype="0" fill="hold" grpId="0" nodeType="withEffect">
                                  <p:stCondLst>
                                    <p:cond delay="0"/>
                                  </p:stCondLst>
                                  <p:childTnLst>
                                    <p:set>
                                      <p:cBhvr>
                                        <p:cTn id="18" dur="1" fill="hold">
                                          <p:stCondLst>
                                            <p:cond delay="0"/>
                                          </p:stCondLst>
                                        </p:cTn>
                                        <p:tgtEl>
                                          <p:spTgt spid="27658"/>
                                        </p:tgtEl>
                                        <p:attrNameLst>
                                          <p:attrName>style.visibility</p:attrName>
                                        </p:attrNameLst>
                                      </p:cBhvr>
                                      <p:to>
                                        <p:strVal val="visible"/>
                                      </p:to>
                                    </p:set>
                                    <p:animEffect transition="in" filter="fade">
                                      <p:cBhvr>
                                        <p:cTn id="19" dur="2000"/>
                                        <p:tgtEl>
                                          <p:spTgt spid="27658"/>
                                        </p:tgtEl>
                                      </p:cBhvr>
                                    </p:animEffect>
                                    <p:anim calcmode="lin" valueType="num">
                                      <p:cBhvr>
                                        <p:cTn id="20" dur="2000" fill="hold"/>
                                        <p:tgtEl>
                                          <p:spTgt spid="27658"/>
                                        </p:tgtEl>
                                        <p:attrNameLst>
                                          <p:attrName>style.rotation</p:attrName>
                                        </p:attrNameLst>
                                      </p:cBhvr>
                                      <p:tavLst>
                                        <p:tav tm="0">
                                          <p:val>
                                            <p:fltVal val="720"/>
                                          </p:val>
                                        </p:tav>
                                        <p:tav tm="100000">
                                          <p:val>
                                            <p:fltVal val="0"/>
                                          </p:val>
                                        </p:tav>
                                      </p:tavLst>
                                    </p:anim>
                                    <p:anim calcmode="lin" valueType="num">
                                      <p:cBhvr>
                                        <p:cTn id="21" dur="2000" fill="hold"/>
                                        <p:tgtEl>
                                          <p:spTgt spid="27658"/>
                                        </p:tgtEl>
                                        <p:attrNameLst>
                                          <p:attrName>ppt_h</p:attrName>
                                        </p:attrNameLst>
                                      </p:cBhvr>
                                      <p:tavLst>
                                        <p:tav tm="0">
                                          <p:val>
                                            <p:fltVal val="0"/>
                                          </p:val>
                                        </p:tav>
                                        <p:tav tm="100000">
                                          <p:val>
                                            <p:strVal val="#ppt_h"/>
                                          </p:val>
                                        </p:tav>
                                      </p:tavLst>
                                    </p:anim>
                                    <p:anim calcmode="lin" valueType="num">
                                      <p:cBhvr>
                                        <p:cTn id="22" dur="2000" fill="hold"/>
                                        <p:tgtEl>
                                          <p:spTgt spid="2765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765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7654"/>
                                        </p:tgtEl>
                                      </p:cBhvr>
                                    </p:animEffect>
                                    <p:set>
                                      <p:cBhvr>
                                        <p:cTn id="28" dur="1" fill="hold">
                                          <p:stCondLst>
                                            <p:cond delay="499"/>
                                          </p:stCondLst>
                                        </p:cTn>
                                        <p:tgtEl>
                                          <p:spTgt spid="27654"/>
                                        </p:tgtEl>
                                        <p:attrNameLst>
                                          <p:attrName>style.visibility</p:attrName>
                                        </p:attrNameLst>
                                      </p:cBhvr>
                                      <p:to>
                                        <p:strVal val="hidden"/>
                                      </p:to>
                                    </p:set>
                                  </p:childTnLst>
                                </p:cTn>
                              </p:par>
                            </p:childTnLst>
                          </p:cTn>
                        </p:par>
                      </p:childTnLst>
                    </p:cTn>
                  </p:par>
                </p:childTnLst>
              </p:cTn>
              <p:nextCondLst>
                <p:cond evt="onClick" delay="0">
                  <p:tgtEl>
                    <p:spTgt spid="27654"/>
                  </p:tgtEl>
                </p:cond>
              </p:nextCondLst>
            </p:seq>
            <p:seq concurrent="1" nextAc="seek">
              <p:cTn id="29" restart="whenNotActive" fill="hold" evtFilter="cancelBubble" nodeType="interactiveSeq">
                <p:stCondLst>
                  <p:cond evt="onClick" delay="0">
                    <p:tgtEl>
                      <p:spTgt spid="2765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27656"/>
                                        </p:tgtEl>
                                        <p:attrNameLst>
                                          <p:attrName>ppt_x</p:attrName>
                                        </p:attrNameLst>
                                      </p:cBhvr>
                                      <p:tavLst>
                                        <p:tav tm="0">
                                          <p:val>
                                            <p:strVal val="ppt_x"/>
                                          </p:val>
                                        </p:tav>
                                        <p:tav tm="100000">
                                          <p:val>
                                            <p:strVal val="ppt_x"/>
                                          </p:val>
                                        </p:tav>
                                      </p:tavLst>
                                    </p:anim>
                                    <p:anim calcmode="lin" valueType="num">
                                      <p:cBhvr additive="base">
                                        <p:cTn id="34" dur="500"/>
                                        <p:tgtEl>
                                          <p:spTgt spid="27656"/>
                                        </p:tgtEl>
                                        <p:attrNameLst>
                                          <p:attrName>ppt_y</p:attrName>
                                        </p:attrNameLst>
                                      </p:cBhvr>
                                      <p:tavLst>
                                        <p:tav tm="0">
                                          <p:val>
                                            <p:strVal val="ppt_y"/>
                                          </p:val>
                                        </p:tav>
                                        <p:tav tm="100000">
                                          <p:val>
                                            <p:strVal val="1+ppt_h/2"/>
                                          </p:val>
                                        </p:tav>
                                      </p:tavLst>
                                    </p:anim>
                                    <p:set>
                                      <p:cBhvr>
                                        <p:cTn id="35" dur="1" fill="hold">
                                          <p:stCondLst>
                                            <p:cond delay="499"/>
                                          </p:stCondLst>
                                        </p:cTn>
                                        <p:tgtEl>
                                          <p:spTgt spid="27656"/>
                                        </p:tgtEl>
                                        <p:attrNameLst>
                                          <p:attrName>style.visibility</p:attrName>
                                        </p:attrNameLst>
                                      </p:cBhvr>
                                      <p:to>
                                        <p:strVal val="hidden"/>
                                      </p:to>
                                    </p:set>
                                  </p:childTnLst>
                                </p:cTn>
                              </p:par>
                            </p:childTnLst>
                          </p:cTn>
                        </p:par>
                      </p:childTnLst>
                    </p:cTn>
                  </p:par>
                </p:childTnLst>
              </p:cTn>
              <p:nextCondLst>
                <p:cond evt="onClick" delay="0">
                  <p:tgtEl>
                    <p:spTgt spid="27656"/>
                  </p:tgtEl>
                </p:cond>
              </p:nextCondLst>
            </p:seq>
            <p:seq concurrent="1" nextAc="seek">
              <p:cTn id="36" restart="whenNotActive" fill="hold" evtFilter="cancelBubble" nodeType="interactiveSeq">
                <p:stCondLst>
                  <p:cond evt="onClick" delay="0">
                    <p:tgtEl>
                      <p:spTgt spid="27658"/>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27658"/>
                                        </p:tgtEl>
                                      </p:cBhvr>
                                    </p:animEffect>
                                    <p:set>
                                      <p:cBhvr>
                                        <p:cTn id="41" dur="1" fill="hold">
                                          <p:stCondLst>
                                            <p:cond delay="499"/>
                                          </p:stCondLst>
                                        </p:cTn>
                                        <p:tgtEl>
                                          <p:spTgt spid="27658"/>
                                        </p:tgtEl>
                                        <p:attrNameLst>
                                          <p:attrName>style.visibility</p:attrName>
                                        </p:attrNameLst>
                                      </p:cBhvr>
                                      <p:to>
                                        <p:strVal val="hidden"/>
                                      </p:to>
                                    </p:set>
                                  </p:childTnLst>
                                </p:cTn>
                              </p:par>
                            </p:childTnLst>
                          </p:cTn>
                        </p:par>
                      </p:childTnLst>
                    </p:cTn>
                  </p:par>
                </p:childTnLst>
              </p:cTn>
              <p:nextCondLst>
                <p:cond evt="onClick" delay="0">
                  <p:tgtEl>
                    <p:spTgt spid="27658"/>
                  </p:tgtEl>
                </p:cond>
              </p:nextCondLst>
            </p:seq>
          </p:childTnLst>
        </p:cTn>
      </p:par>
    </p:tnLst>
    <p:bldLst>
      <p:bldP spid="27654" grpId="0" animBg="1"/>
      <p:bldP spid="27654" grpId="1" animBg="1"/>
      <p:bldP spid="27656" grpId="0" animBg="1"/>
      <p:bldP spid="27656" grpId="1" animBg="1"/>
      <p:bldP spid="27658" grpId="0" animBg="1"/>
      <p:bldP spid="2765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SLGG_200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1" name="WordArt 5"/>
          <p:cNvSpPr>
            <a:spLocks noChangeArrowheads="1" noChangeShapeType="1" noTextEdit="1"/>
          </p:cNvSpPr>
          <p:nvPr/>
        </p:nvSpPr>
        <p:spPr bwMode="auto">
          <a:xfrm>
            <a:off x="552450" y="1428750"/>
            <a:ext cx="7010400" cy="2456769"/>
          </a:xfrm>
          <a:prstGeom prst="rect">
            <a:avLst/>
          </a:prstGeom>
          <a:extLst>
            <a:ext uri="{91240B29-F687-4F45-9708-019B960494DF}">
              <a14:hiddenLine xmlns:a14="http://schemas.microsoft.com/office/drawing/2010/main" w="12700">
                <a:solidFill>
                  <a:srgbClr val="000099"/>
                </a:solidFill>
                <a:round/>
                <a:headEnd/>
                <a:tailEnd/>
              </a14:hiddenLine>
            </a:ext>
          </a:extLst>
        </p:spPr>
        <p:txBody>
          <a:bodyPr wrap="none" fromWordArt="1">
            <a:prstTxWarp prst="textDoubleWave1">
              <a:avLst>
                <a:gd name="adj1" fmla="val 6500"/>
                <a:gd name="adj2" fmla="val 429"/>
              </a:avLst>
            </a:prstTxWarp>
          </a:bodyPr>
          <a:lstStyle/>
          <a:p>
            <a:pPr algn="ctr"/>
            <a:r>
              <a:rPr lang="en-US" sz="8000" b="1" kern="10" spc="-360" dirty="0">
                <a:solidFill>
                  <a:srgbClr val="FF0000"/>
                </a:solidFill>
                <a:effectLst>
                  <a:prstShdw prst="shdw17" dist="17961" dir="2700000">
                    <a:srgbClr val="FF0000">
                      <a:gamma/>
                      <a:shade val="60000"/>
                      <a:invGamma/>
                    </a:srgbClr>
                  </a:prstShdw>
                </a:effectLst>
                <a:latin typeface=".VnTeknicalH"/>
              </a:rPr>
              <a:t>AI  NHANH - AI  §</a:t>
            </a:r>
            <a:r>
              <a:rPr lang="en-US" sz="8000" b="1" kern="10" spc="-360" dirty="0" err="1">
                <a:solidFill>
                  <a:srgbClr val="FF0000"/>
                </a:solidFill>
                <a:effectLst>
                  <a:prstShdw prst="shdw17" dist="17961" dir="2700000">
                    <a:srgbClr val="FF0000">
                      <a:gamma/>
                      <a:shade val="60000"/>
                      <a:invGamma/>
                    </a:srgbClr>
                  </a:prstShdw>
                </a:effectLst>
                <a:latin typeface=".VnTeknicalH"/>
              </a:rPr>
              <a:t>óNG</a:t>
            </a:r>
            <a:r>
              <a:rPr lang="en-US" sz="8000" b="1" kern="10" spc="-360" dirty="0">
                <a:solidFill>
                  <a:srgbClr val="FF0000"/>
                </a:solidFill>
                <a:effectLst>
                  <a:prstShdw prst="shdw17" dist="17961" dir="2700000">
                    <a:srgbClr val="FF0000">
                      <a:gamma/>
                      <a:shade val="60000"/>
                      <a:invGamma/>
                    </a:srgbClr>
                  </a:prstShdw>
                </a:effectLst>
                <a:latin typeface=".VnTeknicalH"/>
              </a:rPr>
              <a:t>? </a:t>
            </a:r>
          </a:p>
        </p:txBody>
      </p:sp>
      <p:sp>
        <p:nvSpPr>
          <p:cNvPr id="96266" name="Text Box 10"/>
          <p:cNvSpPr txBox="1">
            <a:spLocks noChangeArrowheads="1"/>
          </p:cNvSpPr>
          <p:nvPr/>
        </p:nvSpPr>
        <p:spPr bwMode="auto">
          <a:xfrm>
            <a:off x="914400" y="363888"/>
            <a:ext cx="7543800" cy="1200329"/>
          </a:xfrm>
          <a:prstGeom prst="rect">
            <a:avLst/>
          </a:prstGeom>
          <a:solidFill>
            <a:srgbClr val="FFFFFF"/>
          </a:solidFill>
          <a:ln w="9525">
            <a:solidFill>
              <a:srgbClr val="000000"/>
            </a:solidFill>
            <a:miter lim="800000"/>
            <a:headEnd/>
            <a:tailEnd/>
          </a:ln>
        </p:spPr>
        <p:txBody>
          <a:bodyPr wrap="square">
            <a:spAutoFit/>
          </a:bodyPr>
          <a:lstStyle/>
          <a:p>
            <a:pPr algn="just"/>
            <a:r>
              <a:rPr lang="en-US" sz="3600" b="1" i="1" dirty="0" err="1">
                <a:solidFill>
                  <a:srgbClr val="FF0000"/>
                </a:solidFill>
                <a:latin typeface="Times New Roman" pitchFamily="18" charset="0"/>
              </a:rPr>
              <a:t>Câu</a:t>
            </a:r>
            <a:r>
              <a:rPr lang="en-US" sz="3600" b="1" i="1" dirty="0">
                <a:solidFill>
                  <a:srgbClr val="FF0000"/>
                </a:solidFill>
                <a:latin typeface="Times New Roman" pitchFamily="18" charset="0"/>
              </a:rPr>
              <a:t> 1: </a:t>
            </a:r>
            <a:r>
              <a:rPr lang="en-US" sz="3600" b="1" i="1" dirty="0" err="1">
                <a:solidFill>
                  <a:srgbClr val="FF0000"/>
                </a:solidFill>
                <a:latin typeface="Times New Roman" pitchFamily="18" charset="0"/>
              </a:rPr>
              <a:t>Tôi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giúp</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mọi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người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được</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ấm</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trong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khi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ngủ</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Đố</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bạn</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tôi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là</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gì</a:t>
            </a:r>
            <a:r>
              <a:rPr lang="en-US" sz="3600" b="1" i="1" dirty="0">
                <a:solidFill>
                  <a:srgbClr val="FF0000"/>
                </a:solidFill>
                <a:latin typeface="Times New Roman" pitchFamily="18" charset="0"/>
              </a:rPr>
              <a:t>?</a:t>
            </a:r>
            <a:r>
              <a:rPr lang="en-US" sz="3600" b="1" i="1" dirty="0">
                <a:solidFill>
                  <a:srgbClr val="FF0000"/>
                </a:solidFill>
              </a:rPr>
              <a:t> </a:t>
            </a:r>
            <a:endParaRPr lang="en-US" sz="2800" dirty="0">
              <a:solidFill>
                <a:srgbClr val="FF0000"/>
              </a:solidFill>
            </a:endParaRPr>
          </a:p>
        </p:txBody>
      </p:sp>
      <p:pic>
        <p:nvPicPr>
          <p:cNvPr id="96274" name="Picture 18" descr="chan-everon-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184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4278838"/>
            <a:ext cx="3086100" cy="646331"/>
          </a:xfrm>
          <a:prstGeom prst="rect">
            <a:avLst/>
          </a:prstGeom>
          <a:noFill/>
        </p:spPr>
        <p:txBody>
          <a:bodyPr wrap="square" rtlCol="0">
            <a:spAutoFit/>
          </a:bodyPr>
          <a:lstStyle/>
          <a:p>
            <a:r>
              <a:rPr lang="en-US" sz="3600" dirty="0" err="1"/>
              <a:t>Cái</a:t>
            </a:r>
            <a:r>
              <a:rPr lang="en-US" sz="3600" dirty="0"/>
              <a:t> </a:t>
            </a:r>
            <a:r>
              <a:rPr lang="en-US" sz="3600" dirty="0" err="1"/>
              <a:t>chăn</a:t>
            </a:r>
            <a:r>
              <a:rPr lang="en-US" sz="3600" dirty="0"/>
              <a:t> (</a:t>
            </a:r>
            <a:r>
              <a:rPr lang="en-US" sz="3600" dirty="0" err="1"/>
              <a:t>mền</a:t>
            </a:r>
            <a:r>
              <a:rPr lang="en-US" sz="3600" dirty="0"/>
              <a:t>)</a:t>
            </a:r>
            <a:endParaRPr lang="vi-VN" sz="3600" dirty="0"/>
          </a:p>
        </p:txBody>
      </p:sp>
    </p:spTree>
    <p:extLst>
      <p:ext uri="{BB962C8B-B14F-4D97-AF65-F5344CB8AC3E}">
        <p14:creationId xmlns:p14="http://schemas.microsoft.com/office/powerpoint/2010/main" val="359329391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wipe(down)">
                                      <p:cBhvr>
                                        <p:cTn id="7" dur="580">
                                          <p:stCondLst>
                                            <p:cond delay="0"/>
                                          </p:stCondLst>
                                        </p:cTn>
                                        <p:tgtEl>
                                          <p:spTgt spid="96261"/>
                                        </p:tgtEl>
                                      </p:cBhvr>
                                    </p:animEffect>
                                    <p:anim calcmode="lin" valueType="num">
                                      <p:cBhvr>
                                        <p:cTn id="8" dur="1822" tmFilter="0,0; 0.14,0.36; 0.43,0.73; 0.71,0.91; 1.0,1.0">
                                          <p:stCondLst>
                                            <p:cond delay="0"/>
                                          </p:stCondLst>
                                        </p:cTn>
                                        <p:tgtEl>
                                          <p:spTgt spid="962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2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2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2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261"/>
                                        </p:tgtEl>
                                        <p:attrNameLst>
                                          <p:attrName>ppt_y</p:attrName>
                                        </p:attrNameLst>
                                      </p:cBhvr>
                                      <p:tavLst>
                                        <p:tav tm="0" fmla="#ppt_y-sin(pi*$)/81">
                                          <p:val>
                                            <p:fltVal val="0"/>
                                          </p:val>
                                        </p:tav>
                                        <p:tav tm="100000">
                                          <p:val>
                                            <p:fltVal val="1"/>
                                          </p:val>
                                        </p:tav>
                                      </p:tavLst>
                                    </p:anim>
                                    <p:animScale>
                                      <p:cBhvr>
                                        <p:cTn id="13" dur="26">
                                          <p:stCondLst>
                                            <p:cond delay="650"/>
                                          </p:stCondLst>
                                        </p:cTn>
                                        <p:tgtEl>
                                          <p:spTgt spid="96261"/>
                                        </p:tgtEl>
                                      </p:cBhvr>
                                      <p:to x="100000" y="60000"/>
                                    </p:animScale>
                                    <p:animScale>
                                      <p:cBhvr>
                                        <p:cTn id="14" dur="166" decel="50000">
                                          <p:stCondLst>
                                            <p:cond delay="676"/>
                                          </p:stCondLst>
                                        </p:cTn>
                                        <p:tgtEl>
                                          <p:spTgt spid="96261"/>
                                        </p:tgtEl>
                                      </p:cBhvr>
                                      <p:to x="100000" y="100000"/>
                                    </p:animScale>
                                    <p:animScale>
                                      <p:cBhvr>
                                        <p:cTn id="15" dur="26">
                                          <p:stCondLst>
                                            <p:cond delay="1312"/>
                                          </p:stCondLst>
                                        </p:cTn>
                                        <p:tgtEl>
                                          <p:spTgt spid="96261"/>
                                        </p:tgtEl>
                                      </p:cBhvr>
                                      <p:to x="100000" y="80000"/>
                                    </p:animScale>
                                    <p:animScale>
                                      <p:cBhvr>
                                        <p:cTn id="16" dur="166" decel="50000">
                                          <p:stCondLst>
                                            <p:cond delay="1338"/>
                                          </p:stCondLst>
                                        </p:cTn>
                                        <p:tgtEl>
                                          <p:spTgt spid="96261"/>
                                        </p:tgtEl>
                                      </p:cBhvr>
                                      <p:to x="100000" y="100000"/>
                                    </p:animScale>
                                    <p:animScale>
                                      <p:cBhvr>
                                        <p:cTn id="17" dur="26">
                                          <p:stCondLst>
                                            <p:cond delay="1642"/>
                                          </p:stCondLst>
                                        </p:cTn>
                                        <p:tgtEl>
                                          <p:spTgt spid="96261"/>
                                        </p:tgtEl>
                                      </p:cBhvr>
                                      <p:to x="100000" y="90000"/>
                                    </p:animScale>
                                    <p:animScale>
                                      <p:cBhvr>
                                        <p:cTn id="18" dur="166" decel="50000">
                                          <p:stCondLst>
                                            <p:cond delay="1668"/>
                                          </p:stCondLst>
                                        </p:cTn>
                                        <p:tgtEl>
                                          <p:spTgt spid="96261"/>
                                        </p:tgtEl>
                                      </p:cBhvr>
                                      <p:to x="100000" y="100000"/>
                                    </p:animScale>
                                    <p:animScale>
                                      <p:cBhvr>
                                        <p:cTn id="19" dur="26">
                                          <p:stCondLst>
                                            <p:cond delay="1808"/>
                                          </p:stCondLst>
                                        </p:cTn>
                                        <p:tgtEl>
                                          <p:spTgt spid="96261"/>
                                        </p:tgtEl>
                                      </p:cBhvr>
                                      <p:to x="100000" y="95000"/>
                                    </p:animScale>
                                    <p:animScale>
                                      <p:cBhvr>
                                        <p:cTn id="20" dur="166" decel="50000">
                                          <p:stCondLst>
                                            <p:cond delay="1834"/>
                                          </p:stCondLst>
                                        </p:cTn>
                                        <p:tgtEl>
                                          <p:spTgt spid="96261"/>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1" nodeType="clickEffect">
                                  <p:stCondLst>
                                    <p:cond delay="0"/>
                                  </p:stCondLst>
                                  <p:childTnLst>
                                    <p:animEffect transition="out" filter="fade">
                                      <p:cBhvr>
                                        <p:cTn id="24" dur="2000"/>
                                        <p:tgtEl>
                                          <p:spTgt spid="96261"/>
                                        </p:tgtEl>
                                      </p:cBhvr>
                                    </p:animEffect>
                                    <p:set>
                                      <p:cBhvr>
                                        <p:cTn id="25" dur="1" fill="hold">
                                          <p:stCondLst>
                                            <p:cond delay="1999"/>
                                          </p:stCondLst>
                                        </p:cTn>
                                        <p:tgtEl>
                                          <p:spTgt spid="9626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6266"/>
                                        </p:tgtEl>
                                        <p:attrNameLst>
                                          <p:attrName>style.visibility</p:attrName>
                                        </p:attrNameLst>
                                      </p:cBhvr>
                                      <p:to>
                                        <p:strVal val="visible"/>
                                      </p:to>
                                    </p:set>
                                    <p:animEffect transition="in" filter="fade">
                                      <p:cBhvr>
                                        <p:cTn id="30" dur="1000"/>
                                        <p:tgtEl>
                                          <p:spTgt spid="96266"/>
                                        </p:tgtEl>
                                      </p:cBhvr>
                                    </p:animEffect>
                                    <p:anim calcmode="lin" valueType="num">
                                      <p:cBhvr>
                                        <p:cTn id="31" dur="1000" fill="hold"/>
                                        <p:tgtEl>
                                          <p:spTgt spid="96266"/>
                                        </p:tgtEl>
                                        <p:attrNameLst>
                                          <p:attrName>ppt_x</p:attrName>
                                        </p:attrNameLst>
                                      </p:cBhvr>
                                      <p:tavLst>
                                        <p:tav tm="0">
                                          <p:val>
                                            <p:strVal val="#ppt_x"/>
                                          </p:val>
                                        </p:tav>
                                        <p:tav tm="100000">
                                          <p:val>
                                            <p:strVal val="#ppt_x"/>
                                          </p:val>
                                        </p:tav>
                                      </p:tavLst>
                                    </p:anim>
                                    <p:anim calcmode="lin" valueType="num">
                                      <p:cBhvr>
                                        <p:cTn id="32" dur="1000" fill="hold"/>
                                        <p:tgtEl>
                                          <p:spTgt spid="96266"/>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1" nodeType="clickEffect">
                                  <p:stCondLst>
                                    <p:cond delay="0"/>
                                  </p:stCondLst>
                                  <p:childTnLst>
                                    <p:animEffect transition="out" filter="fade">
                                      <p:cBhvr>
                                        <p:cTn id="36" dur="2000"/>
                                        <p:tgtEl>
                                          <p:spTgt spid="96266"/>
                                        </p:tgtEl>
                                      </p:cBhvr>
                                    </p:animEffect>
                                    <p:set>
                                      <p:cBhvr>
                                        <p:cTn id="37" dur="1" fill="hold">
                                          <p:stCondLst>
                                            <p:cond delay="1999"/>
                                          </p:stCondLst>
                                        </p:cTn>
                                        <p:tgtEl>
                                          <p:spTgt spid="9626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6274"/>
                                        </p:tgtEl>
                                        <p:attrNameLst>
                                          <p:attrName>style.visibility</p:attrName>
                                        </p:attrNameLst>
                                      </p:cBhvr>
                                      <p:to>
                                        <p:strVal val="visible"/>
                                      </p:to>
                                    </p:set>
                                    <p:anim calcmode="lin" valueType="num">
                                      <p:cBhvr additive="base">
                                        <p:cTn id="42" dur="500" fill="hold"/>
                                        <p:tgtEl>
                                          <p:spTgt spid="96274"/>
                                        </p:tgtEl>
                                        <p:attrNameLst>
                                          <p:attrName>ppt_x</p:attrName>
                                        </p:attrNameLst>
                                      </p:cBhvr>
                                      <p:tavLst>
                                        <p:tav tm="0">
                                          <p:val>
                                            <p:strVal val="#ppt_x"/>
                                          </p:val>
                                        </p:tav>
                                        <p:tav tm="100000">
                                          <p:val>
                                            <p:strVal val="#ppt_x"/>
                                          </p:val>
                                        </p:tav>
                                      </p:tavLst>
                                    </p:anim>
                                    <p:anim calcmode="lin" valueType="num">
                                      <p:cBhvr additive="base">
                                        <p:cTn id="43" dur="500" fill="hold"/>
                                        <p:tgtEl>
                                          <p:spTgt spid="96274"/>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61" grpId="1" animBg="1"/>
      <p:bldP spid="96266" grpId="0" animBg="1"/>
      <p:bldP spid="96266" grpId="1"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LGG_200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9050"/>
            <a:ext cx="91440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7" name="Text Box 5"/>
          <p:cNvSpPr txBox="1">
            <a:spLocks noChangeArrowheads="1"/>
          </p:cNvSpPr>
          <p:nvPr/>
        </p:nvSpPr>
        <p:spPr bwMode="auto">
          <a:xfrm>
            <a:off x="533400" y="266700"/>
            <a:ext cx="8077200" cy="1672779"/>
          </a:xfrm>
          <a:prstGeom prst="rect">
            <a:avLst/>
          </a:prstGeom>
          <a:solidFill>
            <a:schemeClr val="accent5">
              <a:lumMod val="20000"/>
              <a:lumOff val="80000"/>
            </a:schemeClr>
          </a:solidFill>
          <a:ln w="9525">
            <a:solidFill>
              <a:srgbClr val="000000"/>
            </a:solidFill>
            <a:miter lim="800000"/>
            <a:headEnd/>
            <a:tailEnd/>
          </a:ln>
        </p:spPr>
        <p:txBody>
          <a:bodyPr/>
          <a:lstStyle/>
          <a:p>
            <a:r>
              <a:rPr lang="en-US" sz="3200" b="1" i="1" dirty="0" err="1">
                <a:solidFill>
                  <a:srgbClr val="0070C0"/>
                </a:solidFill>
                <a:latin typeface="Times New Roman" pitchFamily="18" charset="0"/>
              </a:rPr>
              <a:t>Câu</a:t>
            </a:r>
            <a:r>
              <a:rPr lang="en-US" sz="3200" b="1" i="1" dirty="0">
                <a:solidFill>
                  <a:srgbClr val="0070C0"/>
                </a:solidFill>
                <a:latin typeface="Times New Roman" pitchFamily="18" charset="0"/>
              </a:rPr>
              <a:t> 2 :  </a:t>
            </a:r>
            <a:r>
              <a:rPr lang="en-US" sz="3200" b="1" i="1" dirty="0" err="1">
                <a:solidFill>
                  <a:srgbClr val="0070C0"/>
                </a:solidFill>
                <a:latin typeface="Times New Roman" pitchFamily="18" charset="0"/>
              </a:rPr>
              <a:t>Còn</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tôi</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là</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vật</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dùng</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để</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che</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lớp</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dây</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đồng</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dẫn</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điện</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cho</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bạn</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thắp</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đèn</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nấu</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cơm</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chiếu</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sáng</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Tôi</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là</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cái</a:t>
            </a:r>
            <a:r>
              <a:rPr lang="en-US" sz="3200" b="1" i="1" dirty="0">
                <a:solidFill>
                  <a:srgbClr val="0070C0"/>
                </a:solidFill>
                <a:latin typeface="Times New Roman" pitchFamily="18" charset="0"/>
              </a:rPr>
              <a:t> </a:t>
            </a:r>
            <a:r>
              <a:rPr lang="en-US" sz="3200" b="1" i="1" dirty="0" err="1">
                <a:solidFill>
                  <a:srgbClr val="0070C0"/>
                </a:solidFill>
                <a:latin typeface="Times New Roman" pitchFamily="18" charset="0"/>
              </a:rPr>
              <a:t>gì</a:t>
            </a:r>
            <a:r>
              <a:rPr lang="en-US" sz="3200" b="1" i="1" dirty="0">
                <a:solidFill>
                  <a:srgbClr val="0070C0"/>
                </a:solidFill>
                <a:latin typeface="Times New Roman" pitchFamily="18" charset="0"/>
              </a:rPr>
              <a:t>?</a:t>
            </a:r>
          </a:p>
        </p:txBody>
      </p:sp>
      <p:pic>
        <p:nvPicPr>
          <p:cNvPr id="100360" name="Picture 8" descr="dây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433" y="1985104"/>
            <a:ext cx="4665133" cy="31133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3605590"/>
            <a:ext cx="990600" cy="1569660"/>
          </a:xfrm>
          <a:prstGeom prst="rect">
            <a:avLst/>
          </a:prstGeom>
          <a:noFill/>
        </p:spPr>
        <p:txBody>
          <a:bodyPr wrap="square" rtlCol="0">
            <a:spAutoFit/>
          </a:bodyPr>
          <a:lstStyle/>
          <a:p>
            <a:r>
              <a:rPr lang="en-US" sz="3200" dirty="0" err="1"/>
              <a:t>Vỏ</a:t>
            </a:r>
            <a:r>
              <a:rPr lang="en-US" sz="3200" dirty="0"/>
              <a:t> </a:t>
            </a:r>
            <a:r>
              <a:rPr lang="en-US" sz="3200" dirty="0" err="1"/>
              <a:t>dây</a:t>
            </a:r>
            <a:r>
              <a:rPr lang="en-US" sz="3200" dirty="0"/>
              <a:t> </a:t>
            </a:r>
            <a:r>
              <a:rPr lang="en-US" sz="3200" dirty="0" err="1"/>
              <a:t>điện</a:t>
            </a:r>
            <a:endParaRPr lang="vi-VN" sz="3200" dirty="0"/>
          </a:p>
        </p:txBody>
      </p:sp>
    </p:spTree>
    <p:extLst>
      <p:ext uri="{BB962C8B-B14F-4D97-AF65-F5344CB8AC3E}">
        <p14:creationId xmlns:p14="http://schemas.microsoft.com/office/powerpoint/2010/main" val="16188769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100357"/>
                                        </p:tgtEl>
                                        <p:attrNameLst>
                                          <p:attrName>style.visibility</p:attrName>
                                        </p:attrNameLst>
                                      </p:cBhvr>
                                      <p:to>
                                        <p:strVal val="visible"/>
                                      </p:to>
                                    </p:set>
                                    <p:animEffect transition="in" filter="wipe(down)">
                                      <p:cBhvr>
                                        <p:cTn id="7" dur="580">
                                          <p:stCondLst>
                                            <p:cond delay="0"/>
                                          </p:stCondLst>
                                        </p:cTn>
                                        <p:tgtEl>
                                          <p:spTgt spid="100357"/>
                                        </p:tgtEl>
                                      </p:cBhvr>
                                    </p:animEffect>
                                    <p:anim calcmode="lin" valueType="num">
                                      <p:cBhvr>
                                        <p:cTn id="8" dur="1822" tmFilter="0,0; 0.14,0.36; 0.43,0.73; 0.71,0.91; 1.0,1.0">
                                          <p:stCondLst>
                                            <p:cond delay="0"/>
                                          </p:stCondLst>
                                        </p:cTn>
                                        <p:tgtEl>
                                          <p:spTgt spid="1003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03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03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03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035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0357"/>
                                        </p:tgtEl>
                                      </p:cBhvr>
                                      <p:to x="100000" y="60000"/>
                                    </p:animScale>
                                    <p:animScale>
                                      <p:cBhvr>
                                        <p:cTn id="14" dur="166" decel="50000">
                                          <p:stCondLst>
                                            <p:cond delay="676"/>
                                          </p:stCondLst>
                                        </p:cTn>
                                        <p:tgtEl>
                                          <p:spTgt spid="100357"/>
                                        </p:tgtEl>
                                      </p:cBhvr>
                                      <p:to x="100000" y="100000"/>
                                    </p:animScale>
                                    <p:animScale>
                                      <p:cBhvr>
                                        <p:cTn id="15" dur="26">
                                          <p:stCondLst>
                                            <p:cond delay="1312"/>
                                          </p:stCondLst>
                                        </p:cTn>
                                        <p:tgtEl>
                                          <p:spTgt spid="100357"/>
                                        </p:tgtEl>
                                      </p:cBhvr>
                                      <p:to x="100000" y="80000"/>
                                    </p:animScale>
                                    <p:animScale>
                                      <p:cBhvr>
                                        <p:cTn id="16" dur="166" decel="50000">
                                          <p:stCondLst>
                                            <p:cond delay="1338"/>
                                          </p:stCondLst>
                                        </p:cTn>
                                        <p:tgtEl>
                                          <p:spTgt spid="100357"/>
                                        </p:tgtEl>
                                      </p:cBhvr>
                                      <p:to x="100000" y="100000"/>
                                    </p:animScale>
                                    <p:animScale>
                                      <p:cBhvr>
                                        <p:cTn id="17" dur="26">
                                          <p:stCondLst>
                                            <p:cond delay="1642"/>
                                          </p:stCondLst>
                                        </p:cTn>
                                        <p:tgtEl>
                                          <p:spTgt spid="100357"/>
                                        </p:tgtEl>
                                      </p:cBhvr>
                                      <p:to x="100000" y="90000"/>
                                    </p:animScale>
                                    <p:animScale>
                                      <p:cBhvr>
                                        <p:cTn id="18" dur="166" decel="50000">
                                          <p:stCondLst>
                                            <p:cond delay="1668"/>
                                          </p:stCondLst>
                                        </p:cTn>
                                        <p:tgtEl>
                                          <p:spTgt spid="100357"/>
                                        </p:tgtEl>
                                      </p:cBhvr>
                                      <p:to x="100000" y="100000"/>
                                    </p:animScale>
                                    <p:animScale>
                                      <p:cBhvr>
                                        <p:cTn id="19" dur="26">
                                          <p:stCondLst>
                                            <p:cond delay="1808"/>
                                          </p:stCondLst>
                                        </p:cTn>
                                        <p:tgtEl>
                                          <p:spTgt spid="100357"/>
                                        </p:tgtEl>
                                      </p:cBhvr>
                                      <p:to x="100000" y="95000"/>
                                    </p:animScale>
                                    <p:animScale>
                                      <p:cBhvr>
                                        <p:cTn id="20" dur="166" decel="50000">
                                          <p:stCondLst>
                                            <p:cond delay="1834"/>
                                          </p:stCondLst>
                                        </p:cTn>
                                        <p:tgtEl>
                                          <p:spTgt spid="10035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360"/>
                                        </p:tgtEl>
                                        <p:attrNameLst>
                                          <p:attrName>style.visibility</p:attrName>
                                        </p:attrNameLst>
                                      </p:cBhvr>
                                      <p:to>
                                        <p:strVal val="visible"/>
                                      </p:to>
                                    </p:set>
                                    <p:anim calcmode="lin" valueType="num">
                                      <p:cBhvr additive="base">
                                        <p:cTn id="25" dur="500" fill="hold"/>
                                        <p:tgtEl>
                                          <p:spTgt spid="100360"/>
                                        </p:tgtEl>
                                        <p:attrNameLst>
                                          <p:attrName>ppt_x</p:attrName>
                                        </p:attrNameLst>
                                      </p:cBhvr>
                                      <p:tavLst>
                                        <p:tav tm="0">
                                          <p:val>
                                            <p:strVal val="#ppt_x"/>
                                          </p:val>
                                        </p:tav>
                                        <p:tav tm="100000">
                                          <p:val>
                                            <p:strVal val="#ppt_x"/>
                                          </p:val>
                                        </p:tav>
                                      </p:tavLst>
                                    </p:anim>
                                    <p:anim calcmode="lin" valueType="num">
                                      <p:cBhvr additive="base">
                                        <p:cTn id="26" dur="500" fill="hold"/>
                                        <p:tgtEl>
                                          <p:spTgt spid="100360"/>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LGG_200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2" name="Text Box 6"/>
          <p:cNvSpPr txBox="1">
            <a:spLocks noChangeArrowheads="1"/>
          </p:cNvSpPr>
          <p:nvPr/>
        </p:nvSpPr>
        <p:spPr bwMode="auto">
          <a:xfrm>
            <a:off x="838200" y="230323"/>
            <a:ext cx="7620000" cy="1200329"/>
          </a:xfrm>
          <a:prstGeom prst="rect">
            <a:avLst/>
          </a:prstGeom>
          <a:solidFill>
            <a:schemeClr val="accent5">
              <a:lumMod val="20000"/>
              <a:lumOff val="80000"/>
            </a:schemeClr>
          </a:solidFill>
          <a:ln w="9525">
            <a:solidFill>
              <a:srgbClr val="000000"/>
            </a:solidFill>
            <a:miter lim="800000"/>
            <a:headEnd/>
            <a:tailEnd/>
          </a:ln>
        </p:spPr>
        <p:txBody>
          <a:bodyPr wrap="square">
            <a:spAutoFit/>
          </a:bodyPr>
          <a:lstStyle/>
          <a:p>
            <a:pPr algn="just"/>
            <a:r>
              <a:rPr lang="en-US" sz="3600" b="1" i="1" dirty="0" err="1">
                <a:solidFill>
                  <a:srgbClr val="FF0000"/>
                </a:solidFill>
                <a:latin typeface="Times New Roman" pitchFamily="18" charset="0"/>
              </a:rPr>
              <a:t>Câu</a:t>
            </a:r>
            <a:r>
              <a:rPr lang="en-US" sz="3600" b="1" i="1" dirty="0">
                <a:solidFill>
                  <a:srgbClr val="FF0000"/>
                </a:solidFill>
                <a:latin typeface="Times New Roman" pitchFamily="18" charset="0"/>
              </a:rPr>
              <a:t> 3: </a:t>
            </a:r>
            <a:r>
              <a:rPr lang="en-US" sz="3600" b="1" i="1" dirty="0" err="1">
                <a:solidFill>
                  <a:srgbClr val="FF0000"/>
                </a:solidFill>
                <a:latin typeface="Times New Roman" pitchFamily="18" charset="0"/>
              </a:rPr>
              <a:t>Tôi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giữ</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cho</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nước</a:t>
            </a:r>
            <a:r>
              <a:rPr lang="en-US" sz="3600" b="1" i="1" dirty="0">
                <a:solidFill>
                  <a:srgbClr val="FF0000"/>
                </a:solidFill>
                <a:latin typeface="Times New Roman" pitchFamily="18" charset="0"/>
              </a:rPr>
              <a:t> ở </a:t>
            </a:r>
            <a:r>
              <a:rPr lang="en-US" sz="3600" b="1" i="1" dirty="0" err="1">
                <a:solidFill>
                  <a:srgbClr val="FF0000"/>
                </a:solidFill>
                <a:latin typeface="Times New Roman" pitchFamily="18" charset="0"/>
              </a:rPr>
              <a:t>các</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bình</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trà</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nóng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lâu</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hơn</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Tôi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là</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gì</a:t>
            </a:r>
            <a:r>
              <a:rPr lang="en-US" sz="3600" b="1" i="1" dirty="0">
                <a:solidFill>
                  <a:srgbClr val="FF0000"/>
                </a:solidFill>
                <a:latin typeface="Times New Roman" pitchFamily="18" charset="0"/>
              </a:rPr>
              <a:t>?</a:t>
            </a:r>
            <a:r>
              <a:rPr lang="en-US" sz="3600" b="1" i="1" dirty="0">
                <a:solidFill>
                  <a:srgbClr val="00CCFF"/>
                </a:solidFill>
                <a:latin typeface="Times New Roman" pitchFamily="18" charset="0"/>
              </a:rPr>
              <a:t> </a:t>
            </a:r>
          </a:p>
        </p:txBody>
      </p:sp>
      <p:pic>
        <p:nvPicPr>
          <p:cNvPr id="101384" name="Picture 8" descr="giỏ ấ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1604835"/>
            <a:ext cx="3733800" cy="34053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400" y="4558725"/>
            <a:ext cx="1981200" cy="584775"/>
          </a:xfrm>
          <a:prstGeom prst="rect">
            <a:avLst/>
          </a:prstGeom>
          <a:noFill/>
        </p:spPr>
        <p:txBody>
          <a:bodyPr wrap="square" rtlCol="0">
            <a:spAutoFit/>
          </a:bodyPr>
          <a:lstStyle/>
          <a:p>
            <a:r>
              <a:rPr lang="en-US" sz="3200" dirty="0" err="1"/>
              <a:t>Giỏ</a:t>
            </a:r>
            <a:r>
              <a:rPr lang="en-US" sz="3200" dirty="0"/>
              <a:t> </a:t>
            </a:r>
            <a:r>
              <a:rPr lang="en-US" sz="3200" dirty="0" err="1"/>
              <a:t>ấm</a:t>
            </a:r>
            <a:endParaRPr lang="vi-VN" sz="3200" dirty="0"/>
          </a:p>
        </p:txBody>
      </p:sp>
    </p:spTree>
    <p:extLst>
      <p:ext uri="{BB962C8B-B14F-4D97-AF65-F5344CB8AC3E}">
        <p14:creationId xmlns:p14="http://schemas.microsoft.com/office/powerpoint/2010/main" val="196430250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fade">
                                      <p:cBhvr>
                                        <p:cTn id="7" dur="1000"/>
                                        <p:tgtEl>
                                          <p:spTgt spid="101382"/>
                                        </p:tgtEl>
                                      </p:cBhvr>
                                    </p:animEffect>
                                    <p:anim calcmode="lin" valueType="num">
                                      <p:cBhvr>
                                        <p:cTn id="8" dur="1000" fill="hold"/>
                                        <p:tgtEl>
                                          <p:spTgt spid="101382"/>
                                        </p:tgtEl>
                                        <p:attrNameLst>
                                          <p:attrName>ppt_x</p:attrName>
                                        </p:attrNameLst>
                                      </p:cBhvr>
                                      <p:tavLst>
                                        <p:tav tm="0">
                                          <p:val>
                                            <p:strVal val="#ppt_x"/>
                                          </p:val>
                                        </p:tav>
                                        <p:tav tm="100000">
                                          <p:val>
                                            <p:strVal val="#ppt_x"/>
                                          </p:val>
                                        </p:tav>
                                      </p:tavLst>
                                    </p:anim>
                                    <p:anim calcmode="lin" valueType="num">
                                      <p:cBhvr>
                                        <p:cTn id="9" dur="1000" fill="hold"/>
                                        <p:tgtEl>
                                          <p:spTgt spid="1013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01384"/>
                                        </p:tgtEl>
                                        <p:attrNameLst>
                                          <p:attrName>style.visibility</p:attrName>
                                        </p:attrNameLst>
                                      </p:cBhvr>
                                      <p:to>
                                        <p:strVal val="visible"/>
                                      </p:to>
                                    </p:set>
                                    <p:anim calcmode="lin" valueType="num">
                                      <p:cBhvr additive="base">
                                        <p:cTn id="14" dur="500" fill="hold"/>
                                        <p:tgtEl>
                                          <p:spTgt spid="101384"/>
                                        </p:tgtEl>
                                        <p:attrNameLst>
                                          <p:attrName>ppt_x</p:attrName>
                                        </p:attrNameLst>
                                      </p:cBhvr>
                                      <p:tavLst>
                                        <p:tav tm="0">
                                          <p:val>
                                            <p:strVal val="#ppt_x"/>
                                          </p:val>
                                        </p:tav>
                                        <p:tav tm="100000">
                                          <p:val>
                                            <p:strVal val="#ppt_x"/>
                                          </p:val>
                                        </p:tav>
                                      </p:tavLst>
                                    </p:anim>
                                    <p:anim calcmode="lin" valueType="num">
                                      <p:cBhvr additive="base">
                                        <p:cTn id="15" dur="500" fill="hold"/>
                                        <p:tgtEl>
                                          <p:spTgt spid="10138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SLGG_200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0"/>
            <a:ext cx="91440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7" name="Text Box 7"/>
          <p:cNvSpPr txBox="1">
            <a:spLocks noChangeArrowheads="1"/>
          </p:cNvSpPr>
          <p:nvPr/>
        </p:nvSpPr>
        <p:spPr bwMode="auto">
          <a:xfrm>
            <a:off x="781050" y="209550"/>
            <a:ext cx="7753350" cy="1754326"/>
          </a:xfrm>
          <a:prstGeom prst="rect">
            <a:avLst/>
          </a:prstGeom>
          <a:solidFill>
            <a:schemeClr val="bg2"/>
          </a:solidFill>
          <a:ln w="9525">
            <a:solidFill>
              <a:srgbClr val="000000"/>
            </a:solidFill>
            <a:miter lim="800000"/>
            <a:headEnd/>
            <a:tailEnd/>
          </a:ln>
        </p:spPr>
        <p:txBody>
          <a:bodyPr wrap="square">
            <a:spAutoFit/>
          </a:bodyPr>
          <a:lstStyle/>
          <a:p>
            <a:pPr algn="just"/>
            <a:r>
              <a:rPr lang="en-US" sz="3600" b="1" i="1" dirty="0" err="1">
                <a:solidFill>
                  <a:srgbClr val="0000FF"/>
                </a:solidFill>
                <a:latin typeface="Times New Roman" pitchFamily="18" charset="0"/>
              </a:rPr>
              <a:t>Câu</a:t>
            </a:r>
            <a:r>
              <a:rPr lang="en-US" sz="3600" b="1" i="1" dirty="0">
                <a:solidFill>
                  <a:srgbClr val="0000FF"/>
                </a:solidFill>
                <a:latin typeface="Times New Roman" pitchFamily="18" charset="0"/>
              </a:rPr>
              <a:t> 4: </a:t>
            </a:r>
            <a:r>
              <a:rPr lang="en-US" sz="3600" b="1" i="1" dirty="0" err="1">
                <a:solidFill>
                  <a:srgbClr val="0000FF"/>
                </a:solidFill>
                <a:latin typeface="Times New Roman" pitchFamily="18" charset="0"/>
              </a:rPr>
              <a:t>Tôi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giúp</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mẹ</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không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bị</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bỏng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khi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bê</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xoong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nồi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từ</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trên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bếp</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xuống</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Đố</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bạn</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biết</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tôi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là</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cái</a:t>
            </a:r>
            <a:r>
              <a:rPr lang="en-US" sz="3600" b="1" i="1" dirty="0">
                <a:solidFill>
                  <a:srgbClr val="0000FF"/>
                </a:solidFill>
                <a:latin typeface="Times New Roman" pitchFamily="18" charset="0"/>
              </a:rPr>
              <a:t> </a:t>
            </a:r>
            <a:r>
              <a:rPr lang="en-US" sz="3600" b="1" i="1" dirty="0" err="1">
                <a:solidFill>
                  <a:srgbClr val="0000FF"/>
                </a:solidFill>
                <a:latin typeface="Times New Roman" pitchFamily="18" charset="0"/>
              </a:rPr>
              <a:t>gì</a:t>
            </a:r>
            <a:r>
              <a:rPr lang="en-US" sz="3600" b="1" i="1" dirty="0">
                <a:solidFill>
                  <a:srgbClr val="0000FF"/>
                </a:solidFill>
                <a:latin typeface="Times New Roman" pitchFamily="18" charset="0"/>
              </a:rPr>
              <a:t>? </a:t>
            </a:r>
          </a:p>
        </p:txBody>
      </p:sp>
      <p:pic>
        <p:nvPicPr>
          <p:cNvPr id="102409" name="Picture 9" descr="Lót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114615"/>
            <a:ext cx="5105400" cy="27585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7600" y="4349175"/>
            <a:ext cx="1981200" cy="584775"/>
          </a:xfrm>
          <a:prstGeom prst="rect">
            <a:avLst/>
          </a:prstGeom>
          <a:noFill/>
        </p:spPr>
        <p:txBody>
          <a:bodyPr wrap="square" rtlCol="0">
            <a:spAutoFit/>
          </a:bodyPr>
          <a:lstStyle/>
          <a:p>
            <a:r>
              <a:rPr lang="en-US" sz="3200" dirty="0" err="1"/>
              <a:t>Cái</a:t>
            </a:r>
            <a:r>
              <a:rPr lang="en-US" sz="3200" dirty="0"/>
              <a:t> </a:t>
            </a:r>
            <a:r>
              <a:rPr lang="en-US" sz="3200" dirty="0" err="1"/>
              <a:t>lót</a:t>
            </a:r>
            <a:r>
              <a:rPr lang="en-US" sz="3200" dirty="0"/>
              <a:t> </a:t>
            </a:r>
            <a:r>
              <a:rPr lang="en-US" sz="3200" dirty="0" err="1"/>
              <a:t>tay</a:t>
            </a:r>
            <a:endParaRPr lang="vi-VN" sz="3200" dirty="0"/>
          </a:p>
        </p:txBody>
      </p:sp>
    </p:spTree>
    <p:extLst>
      <p:ext uri="{BB962C8B-B14F-4D97-AF65-F5344CB8AC3E}">
        <p14:creationId xmlns:p14="http://schemas.microsoft.com/office/powerpoint/2010/main" val="347163156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wipe(down)">
                                      <p:cBhvr>
                                        <p:cTn id="7" dur="580">
                                          <p:stCondLst>
                                            <p:cond delay="0"/>
                                          </p:stCondLst>
                                        </p:cTn>
                                        <p:tgtEl>
                                          <p:spTgt spid="102407"/>
                                        </p:tgtEl>
                                      </p:cBhvr>
                                    </p:animEffect>
                                    <p:anim calcmode="lin" valueType="num">
                                      <p:cBhvr>
                                        <p:cTn id="8" dur="1822" tmFilter="0,0; 0.14,0.36; 0.43,0.73; 0.71,0.91; 1.0,1.0">
                                          <p:stCondLst>
                                            <p:cond delay="0"/>
                                          </p:stCondLst>
                                        </p:cTn>
                                        <p:tgtEl>
                                          <p:spTgt spid="1024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0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07"/>
                                        </p:tgtEl>
                                      </p:cBhvr>
                                      <p:to x="100000" y="60000"/>
                                    </p:animScale>
                                    <p:animScale>
                                      <p:cBhvr>
                                        <p:cTn id="14" dur="166" decel="50000">
                                          <p:stCondLst>
                                            <p:cond delay="676"/>
                                          </p:stCondLst>
                                        </p:cTn>
                                        <p:tgtEl>
                                          <p:spTgt spid="102407"/>
                                        </p:tgtEl>
                                      </p:cBhvr>
                                      <p:to x="100000" y="100000"/>
                                    </p:animScale>
                                    <p:animScale>
                                      <p:cBhvr>
                                        <p:cTn id="15" dur="26">
                                          <p:stCondLst>
                                            <p:cond delay="1312"/>
                                          </p:stCondLst>
                                        </p:cTn>
                                        <p:tgtEl>
                                          <p:spTgt spid="102407"/>
                                        </p:tgtEl>
                                      </p:cBhvr>
                                      <p:to x="100000" y="80000"/>
                                    </p:animScale>
                                    <p:animScale>
                                      <p:cBhvr>
                                        <p:cTn id="16" dur="166" decel="50000">
                                          <p:stCondLst>
                                            <p:cond delay="1338"/>
                                          </p:stCondLst>
                                        </p:cTn>
                                        <p:tgtEl>
                                          <p:spTgt spid="102407"/>
                                        </p:tgtEl>
                                      </p:cBhvr>
                                      <p:to x="100000" y="100000"/>
                                    </p:animScale>
                                    <p:animScale>
                                      <p:cBhvr>
                                        <p:cTn id="17" dur="26">
                                          <p:stCondLst>
                                            <p:cond delay="1642"/>
                                          </p:stCondLst>
                                        </p:cTn>
                                        <p:tgtEl>
                                          <p:spTgt spid="102407"/>
                                        </p:tgtEl>
                                      </p:cBhvr>
                                      <p:to x="100000" y="90000"/>
                                    </p:animScale>
                                    <p:animScale>
                                      <p:cBhvr>
                                        <p:cTn id="18" dur="166" decel="50000">
                                          <p:stCondLst>
                                            <p:cond delay="1668"/>
                                          </p:stCondLst>
                                        </p:cTn>
                                        <p:tgtEl>
                                          <p:spTgt spid="102407"/>
                                        </p:tgtEl>
                                      </p:cBhvr>
                                      <p:to x="100000" y="100000"/>
                                    </p:animScale>
                                    <p:animScale>
                                      <p:cBhvr>
                                        <p:cTn id="19" dur="26">
                                          <p:stCondLst>
                                            <p:cond delay="1808"/>
                                          </p:stCondLst>
                                        </p:cTn>
                                        <p:tgtEl>
                                          <p:spTgt spid="102407"/>
                                        </p:tgtEl>
                                      </p:cBhvr>
                                      <p:to x="100000" y="95000"/>
                                    </p:animScale>
                                    <p:animScale>
                                      <p:cBhvr>
                                        <p:cTn id="20" dur="166" decel="50000">
                                          <p:stCondLst>
                                            <p:cond delay="1834"/>
                                          </p:stCondLst>
                                        </p:cTn>
                                        <p:tgtEl>
                                          <p:spTgt spid="10240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409"/>
                                        </p:tgtEl>
                                        <p:attrNameLst>
                                          <p:attrName>style.visibility</p:attrName>
                                        </p:attrNameLst>
                                      </p:cBhvr>
                                      <p:to>
                                        <p:strVal val="visible"/>
                                      </p:to>
                                    </p:set>
                                    <p:anim calcmode="lin" valueType="num">
                                      <p:cBhvr additive="base">
                                        <p:cTn id="25" dur="500" fill="hold"/>
                                        <p:tgtEl>
                                          <p:spTgt spid="102409"/>
                                        </p:tgtEl>
                                        <p:attrNameLst>
                                          <p:attrName>ppt_x</p:attrName>
                                        </p:attrNameLst>
                                      </p:cBhvr>
                                      <p:tavLst>
                                        <p:tav tm="0">
                                          <p:val>
                                            <p:strVal val="#ppt_x"/>
                                          </p:val>
                                        </p:tav>
                                        <p:tav tm="100000">
                                          <p:val>
                                            <p:strVal val="#ppt_x"/>
                                          </p:val>
                                        </p:tav>
                                      </p:tavLst>
                                    </p:anim>
                                    <p:anim calcmode="lin" valueType="num">
                                      <p:cBhvr additive="base">
                                        <p:cTn id="26" dur="500" fill="hold"/>
                                        <p:tgtEl>
                                          <p:spTgt spid="10240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1047750"/>
            <a:ext cx="7696200" cy="3046988"/>
          </a:xfrm>
          <a:prstGeom prst="rect">
            <a:avLst/>
          </a:prstGeom>
          <a:noFill/>
        </p:spPr>
        <p:txBody>
          <a:bodyPr wrap="square" rtlCol="0">
            <a:spAutoFit/>
          </a:bodyPr>
          <a:lstStyle/>
          <a:p>
            <a:pPr>
              <a:lnSpc>
                <a:spcPct val="150000"/>
              </a:lnSpc>
            </a:pPr>
            <a:r>
              <a:rPr lang="en-US" sz="4800" b="1" dirty="0" err="1">
                <a:ln>
                  <a:solidFill>
                    <a:sysClr val="windowText" lastClr="000000"/>
                  </a:solidFill>
                </a:ln>
                <a:solidFill>
                  <a:srgbClr val="FF3399"/>
                </a:solidFill>
                <a:effectLst>
                  <a:outerShdw blurRad="38100" dist="38100" dir="2700000" algn="tl">
                    <a:srgbClr val="000000">
                      <a:alpha val="43137"/>
                    </a:srgbClr>
                  </a:outerShdw>
                </a:effectLst>
                <a:latin typeface="Times New Roman" panose="02020603050405020304" pitchFamily="18" charset="0"/>
                <a:ea typeface="HP001 5Ha" pitchFamily="34" charset="-127"/>
                <a:cs typeface="Times New Roman" panose="02020603050405020304" pitchFamily="18" charset="0"/>
              </a:rPr>
              <a:t>Dặn</a:t>
            </a:r>
            <a:r>
              <a:rPr lang="en-US" sz="4800" b="1" dirty="0">
                <a:ln>
                  <a:solidFill>
                    <a:sysClr val="windowText" lastClr="000000"/>
                  </a:solidFill>
                </a:ln>
                <a:solidFill>
                  <a:srgbClr val="FF3399"/>
                </a:solidFill>
                <a:effectLst>
                  <a:outerShdw blurRad="38100" dist="38100" dir="2700000" algn="tl">
                    <a:srgbClr val="000000">
                      <a:alpha val="43137"/>
                    </a:srgbClr>
                  </a:outerShdw>
                </a:effectLst>
                <a:latin typeface="Times New Roman" panose="02020603050405020304" pitchFamily="18" charset="0"/>
                <a:ea typeface="HP001 5Ha" pitchFamily="34" charset="-127"/>
                <a:cs typeface="Times New Roman" panose="02020603050405020304" pitchFamily="18" charset="0"/>
              </a:rPr>
              <a:t> </a:t>
            </a:r>
            <a:r>
              <a:rPr lang="en-US" sz="4800" b="1" dirty="0" err="1">
                <a:ln>
                  <a:solidFill>
                    <a:sysClr val="windowText" lastClr="000000"/>
                  </a:solidFill>
                </a:ln>
                <a:solidFill>
                  <a:srgbClr val="FF3399"/>
                </a:solidFill>
                <a:effectLst>
                  <a:outerShdw blurRad="38100" dist="38100" dir="2700000" algn="tl">
                    <a:srgbClr val="000000">
                      <a:alpha val="43137"/>
                    </a:srgbClr>
                  </a:outerShdw>
                </a:effectLst>
                <a:latin typeface="Times New Roman" panose="02020603050405020304" pitchFamily="18" charset="0"/>
                <a:ea typeface="HP001 5Ha" pitchFamily="34" charset="-127"/>
                <a:cs typeface="Times New Roman" panose="02020603050405020304" pitchFamily="18" charset="0"/>
              </a:rPr>
              <a:t>dò</a:t>
            </a:r>
            <a:r>
              <a:rPr lang="en-US" sz="4800" b="1" dirty="0">
                <a:ln>
                  <a:solidFill>
                    <a:sysClr val="windowText" lastClr="000000"/>
                  </a:solidFill>
                </a:ln>
                <a:solidFill>
                  <a:srgbClr val="FF3399"/>
                </a:solidFill>
                <a:effectLst>
                  <a:outerShdw blurRad="38100" dist="38100" dir="2700000" algn="tl">
                    <a:srgbClr val="000000">
                      <a:alpha val="43137"/>
                    </a:srgbClr>
                  </a:outerShdw>
                </a:effectLst>
                <a:latin typeface="Times New Roman" panose="02020603050405020304" pitchFamily="18" charset="0"/>
                <a:ea typeface="HP001 5Ha" pitchFamily="34" charset="-127"/>
                <a:cs typeface="Times New Roman" panose="02020603050405020304" pitchFamily="18" charset="0"/>
              </a:rPr>
              <a:t>:</a:t>
            </a:r>
          </a:p>
          <a:p>
            <a:pPr marL="571500" indent="-571500">
              <a:lnSpc>
                <a:spcPct val="150000"/>
              </a:lnSpc>
              <a:buFont typeface="Wingdings" panose="05000000000000000000" pitchFamily="2" charset="2"/>
              <a:buChar char="Ø"/>
            </a:pP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Ôn</a:t>
            </a:r>
            <a:r>
              <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bài</a:t>
            </a:r>
            <a:endPar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endParaRPr>
          </a:p>
          <a:p>
            <a:pPr marL="571500" indent="-571500">
              <a:lnSpc>
                <a:spcPct val="150000"/>
              </a:lnSpc>
              <a:buFont typeface="Wingdings" panose="05000000000000000000" pitchFamily="2" charset="2"/>
              <a:buChar char="Ø"/>
            </a:pP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Chuẩn</a:t>
            </a:r>
            <a:r>
              <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bị</a:t>
            </a:r>
            <a:r>
              <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bài</a:t>
            </a:r>
            <a:r>
              <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Các</a:t>
            </a:r>
            <a:r>
              <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nguồn</a:t>
            </a:r>
            <a:r>
              <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rPr>
              <a:t>nhiệt</a:t>
            </a:r>
            <a:endParaRPr lang="en-US" sz="4000" b="1" dirty="0">
              <a:ln>
                <a:solidFill>
                  <a:sysClr val="windowText" lastClr="000000"/>
                </a:solidFill>
              </a:ln>
              <a:solidFill>
                <a:srgbClr val="FF0000"/>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93377345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3" name="chimes.wav"/>
          </p:stSnd>
        </p:sndAc>
      </p:transition>
    </mc:Choice>
    <mc:Fallback xmlns="">
      <p:transition spd="slow">
        <p:fade/>
        <p:sndAc>
          <p:stSnd>
            <p:snd r:embed="rId5" name="chimes.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2"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172" y="3906441"/>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4315938"/>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774147" y="2714656"/>
            <a:ext cx="302419"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8" name="AutoShape 16"/>
          <p:cNvSpPr>
            <a:spLocks noChangeArrowheads="1"/>
          </p:cNvSpPr>
          <p:nvPr/>
        </p:nvSpPr>
        <p:spPr bwMode="auto">
          <a:xfrm>
            <a:off x="3557430" y="3252789"/>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9" name="AutoShape 18"/>
          <p:cNvSpPr>
            <a:spLocks noChangeArrowheads="1"/>
          </p:cNvSpPr>
          <p:nvPr/>
        </p:nvSpPr>
        <p:spPr bwMode="auto">
          <a:xfrm>
            <a:off x="1394223" y="2800352"/>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0" name="AutoShape 19"/>
          <p:cNvSpPr>
            <a:spLocks noChangeArrowheads="1"/>
          </p:cNvSpPr>
          <p:nvPr/>
        </p:nvSpPr>
        <p:spPr bwMode="auto">
          <a:xfrm>
            <a:off x="4913172" y="4083845"/>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1" name="AutoShape 23"/>
          <p:cNvSpPr>
            <a:spLocks noChangeArrowheads="1"/>
          </p:cNvSpPr>
          <p:nvPr/>
        </p:nvSpPr>
        <p:spPr bwMode="auto">
          <a:xfrm>
            <a:off x="304800" y="1634820"/>
            <a:ext cx="251222"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2" name="AutoShape 26"/>
          <p:cNvSpPr>
            <a:spLocks noChangeArrowheads="1"/>
          </p:cNvSpPr>
          <p:nvPr/>
        </p:nvSpPr>
        <p:spPr bwMode="auto">
          <a:xfrm>
            <a:off x="2651522" y="417195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3" name="AutoShape 27"/>
          <p:cNvSpPr>
            <a:spLocks noChangeArrowheads="1"/>
          </p:cNvSpPr>
          <p:nvPr/>
        </p:nvSpPr>
        <p:spPr bwMode="auto">
          <a:xfrm>
            <a:off x="925357" y="1083146"/>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4" name="AutoShape 28"/>
          <p:cNvSpPr>
            <a:spLocks noChangeArrowheads="1"/>
          </p:cNvSpPr>
          <p:nvPr/>
        </p:nvSpPr>
        <p:spPr bwMode="auto">
          <a:xfrm>
            <a:off x="2182416" y="34290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5" name="AutoShape 29"/>
          <p:cNvSpPr>
            <a:spLocks noChangeArrowheads="1"/>
          </p:cNvSpPr>
          <p:nvPr/>
        </p:nvSpPr>
        <p:spPr bwMode="auto">
          <a:xfrm>
            <a:off x="5589389" y="36576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6" name="AutoShape 30"/>
          <p:cNvSpPr>
            <a:spLocks noChangeArrowheads="1"/>
          </p:cNvSpPr>
          <p:nvPr/>
        </p:nvSpPr>
        <p:spPr bwMode="auto">
          <a:xfrm>
            <a:off x="8042076" y="1778198"/>
            <a:ext cx="317897"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7" name="AutoShape 31"/>
          <p:cNvSpPr>
            <a:spLocks noChangeArrowheads="1"/>
          </p:cNvSpPr>
          <p:nvPr/>
        </p:nvSpPr>
        <p:spPr bwMode="auto">
          <a:xfrm>
            <a:off x="1863328" y="956334"/>
            <a:ext cx="319088"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8" name="AutoShape 33"/>
          <p:cNvSpPr>
            <a:spLocks noChangeArrowheads="1"/>
          </p:cNvSpPr>
          <p:nvPr/>
        </p:nvSpPr>
        <p:spPr bwMode="auto">
          <a:xfrm>
            <a:off x="1457326" y="19431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9" name="AutoShape 34"/>
          <p:cNvSpPr>
            <a:spLocks noChangeArrowheads="1"/>
          </p:cNvSpPr>
          <p:nvPr/>
        </p:nvSpPr>
        <p:spPr bwMode="auto">
          <a:xfrm>
            <a:off x="2797970" y="724027"/>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0" name="AutoShape 35"/>
          <p:cNvSpPr>
            <a:spLocks noChangeArrowheads="1"/>
          </p:cNvSpPr>
          <p:nvPr/>
        </p:nvSpPr>
        <p:spPr bwMode="auto">
          <a:xfrm>
            <a:off x="6497226" y="1348701"/>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1" name="AutoShape 37"/>
          <p:cNvSpPr>
            <a:spLocks noChangeArrowheads="1"/>
          </p:cNvSpPr>
          <p:nvPr/>
        </p:nvSpPr>
        <p:spPr bwMode="auto">
          <a:xfrm>
            <a:off x="837009" y="384062"/>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2" name="AutoShape 38"/>
          <p:cNvSpPr>
            <a:spLocks noChangeArrowheads="1"/>
          </p:cNvSpPr>
          <p:nvPr/>
        </p:nvSpPr>
        <p:spPr bwMode="auto">
          <a:xfrm>
            <a:off x="5715002" y="783771"/>
            <a:ext cx="188119"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3" name="AutoShape 40"/>
          <p:cNvSpPr>
            <a:spLocks noChangeArrowheads="1"/>
          </p:cNvSpPr>
          <p:nvPr/>
        </p:nvSpPr>
        <p:spPr bwMode="auto">
          <a:xfrm>
            <a:off x="3775314" y="1025996"/>
            <a:ext cx="189310"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4" name="AutoShape 41"/>
          <p:cNvSpPr>
            <a:spLocks noChangeArrowheads="1"/>
          </p:cNvSpPr>
          <p:nvPr/>
        </p:nvSpPr>
        <p:spPr bwMode="auto">
          <a:xfrm>
            <a:off x="8001000" y="669812"/>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5" name="AutoShape 43"/>
          <p:cNvSpPr>
            <a:spLocks noChangeArrowheads="1"/>
          </p:cNvSpPr>
          <p:nvPr/>
        </p:nvSpPr>
        <p:spPr bwMode="auto">
          <a:xfrm>
            <a:off x="7999811" y="2862479"/>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6" name="WordArt 3"/>
          <p:cNvSpPr>
            <a:spLocks noChangeArrowheads="1" noChangeShapeType="1" noTextEdit="1"/>
          </p:cNvSpPr>
          <p:nvPr/>
        </p:nvSpPr>
        <p:spPr bwMode="auto">
          <a:xfrm>
            <a:off x="1607398" y="1025996"/>
            <a:ext cx="5977477" cy="2383954"/>
          </a:xfrm>
          <a:prstGeom prst="rect">
            <a:avLst/>
          </a:prstGeom>
        </p:spPr>
        <p:txBody>
          <a:bodyPr wrap="none" lIns="68580" tIns="34290" rIns="68580" bIns="34290" numCol="1" fromWordArt="1">
            <a:prstTxWarp prst="textWave1">
              <a:avLst>
                <a:gd name="adj1" fmla="val 13005"/>
                <a:gd name="adj2" fmla="val 0"/>
              </a:avLst>
            </a:prstTxWarp>
          </a:bodyPr>
          <a:lstStyle/>
          <a:p>
            <a:pPr algn="ctr"/>
            <a:r>
              <a:rPr lang="vi-VN" sz="40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KÍNH CHÀO QUÝ THẦY CÔ</a:t>
            </a: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5"/>
          <p:cNvSpPr>
            <a:spLocks noGrp="1"/>
          </p:cNvSpPr>
          <p:nvPr>
            <p:ph type="dt" sz="quarter" idx="10"/>
          </p:nvPr>
        </p:nvSpPr>
        <p:spPr>
          <a:xfrm>
            <a:off x="6553200" y="4767263"/>
            <a:ext cx="2133600" cy="273844"/>
          </a:xfrm>
        </p:spPr>
        <p:txBody>
          <a:bodyPr/>
          <a:lstStyle/>
          <a:p>
            <a:pPr algn="r">
              <a:defRPr/>
            </a:pPr>
            <a:fld id="{6334CEF1-8921-4F82-BD47-07042B2060EA}" type="datetime10">
              <a:rPr lang="en-US" smtClean="0"/>
              <a:pPr algn="r">
                <a:defRPr/>
              </a:pPr>
              <a:t>23:11</a:t>
            </a:fld>
            <a:endParaRPr lang="en-US"/>
          </a:p>
        </p:txBody>
      </p:sp>
      <p:sp>
        <p:nvSpPr>
          <p:cNvPr id="10" name="Horizontal Scroll 9"/>
          <p:cNvSpPr/>
          <p:nvPr/>
        </p:nvSpPr>
        <p:spPr>
          <a:xfrm>
            <a:off x="457200" y="500750"/>
            <a:ext cx="8305800" cy="184240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400" dirty="0">
                <a:solidFill>
                  <a:schemeClr val="tx2"/>
                </a:solidFill>
                <a:latin typeface="Times New Roman" panose="02020603050405020304" pitchFamily="18" charset="0"/>
                <a:cs typeface="Times New Roman" panose="02020603050405020304" pitchFamily="18" charset="0"/>
              </a:rPr>
              <a:t>Tại sao khi đun nước, không nên đổ đầy nước vào ấm?</a:t>
            </a:r>
            <a:endParaRPr lang="vi-VN" dirty="0"/>
          </a:p>
        </p:txBody>
      </p:sp>
      <p:sp>
        <p:nvSpPr>
          <p:cNvPr id="11" name="Action Button: Beginning 10">
            <a:hlinkClick r:id="rId3" action="ppaction://hlinksldjump" highlightClick="1"/>
          </p:cNvPr>
          <p:cNvSpPr/>
          <p:nvPr/>
        </p:nvSpPr>
        <p:spPr>
          <a:xfrm>
            <a:off x="7199388" y="4688021"/>
            <a:ext cx="609600" cy="3429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95870" y="-66583"/>
            <a:ext cx="8572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V="1">
            <a:off x="7989615" y="3982448"/>
            <a:ext cx="890670" cy="11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47638" y="4177243"/>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7808988" y="73913"/>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2" y="2343150"/>
            <a:ext cx="7836399" cy="2308324"/>
          </a:xfrm>
          <a:prstGeom prst="rect">
            <a:avLst/>
          </a:prstGeom>
          <a:solidFill>
            <a:srgbClr val="FFFF66"/>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Khi đun nước không nên đổ đầy nước vào ấm vì nước ở nhiệt độ cao sẽ nở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Nếu nước quá đầy ấm sẽ tràn ra ngoài gây bỏng tay, tắt bếp, chập điện.</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644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81000" y="514350"/>
            <a:ext cx="8305800" cy="1733550"/>
          </a:xfrm>
          <a:prstGeom prst="horizontalScroll">
            <a:avLst/>
          </a:prstGeom>
          <a:solidFill>
            <a:srgbClr val="B2EE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chemeClr val="tx1"/>
                </a:solidFill>
                <a:latin typeface="Times New Roman" pitchFamily="18" charset="0"/>
                <a:cs typeface="Times New Roman" pitchFamily="18" charset="0"/>
              </a:rPr>
              <a:t>Em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hãy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cho</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biết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nước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chất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lỏng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khác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nở</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ra</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co </a:t>
            </a:r>
            <a:r>
              <a:rPr lang="en-US" sz="4000" dirty="0" err="1">
                <a:solidFill>
                  <a:schemeClr val="tx1"/>
                </a:solidFill>
                <a:latin typeface="Times New Roman" panose="02020603050405020304" pitchFamily="18" charset="0"/>
                <a:cs typeface="Times New Roman" panose="02020603050405020304" pitchFamily="18" charset="0"/>
              </a:rPr>
              <a:t>lại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nào</a:t>
            </a:r>
            <a:r>
              <a:rPr lang="en-US" sz="4000" dirty="0">
                <a:solidFill>
                  <a:schemeClr val="tx1"/>
                </a:solidFill>
                <a:latin typeface="Times New Roman" pitchFamily="18" charset="0"/>
                <a:cs typeface="Times New Roman" pitchFamily="18" charset="0"/>
              </a:rPr>
              <a:t>?</a:t>
            </a:r>
          </a:p>
        </p:txBody>
      </p:sp>
      <p:sp>
        <p:nvSpPr>
          <p:cNvPr id="6" name="Action Button: Beginning 5">
            <a:hlinkClick r:id="rId3" action="ppaction://hlinksldjump" highlightClick="1"/>
          </p:cNvPr>
          <p:cNvSpPr/>
          <p:nvPr/>
        </p:nvSpPr>
        <p:spPr>
          <a:xfrm>
            <a:off x="7257794" y="4749926"/>
            <a:ext cx="533400" cy="3429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95870" y="-66583"/>
            <a:ext cx="8572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V="1">
            <a:off x="7989615" y="3982448"/>
            <a:ext cx="890670" cy="11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47638" y="4177243"/>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7933561" y="47949"/>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286003" y="2724152"/>
            <a:ext cx="4571999" cy="1323439"/>
          </a:xfrm>
          <a:prstGeom prst="rect">
            <a:avLst/>
          </a:prstGeom>
          <a:solidFill>
            <a:srgbClr val="FFFF66"/>
          </a:solidFill>
        </p:spPr>
        <p:txBody>
          <a:bodyPr wrap="square" rtlCol="0">
            <a:spAutoFit/>
          </a:bodyPr>
          <a:lstStyle/>
          <a:p>
            <a:pPr marL="285750" indent="-285750">
              <a:buFontTx/>
              <a:buChar char="-"/>
            </a:pPr>
            <a:r>
              <a:rPr lang="en-US" sz="4000" dirty="0">
                <a:latin typeface="Times New Roman" panose="02020603050405020304" pitchFamily="18" charset="0"/>
                <a:cs typeface="Times New Roman" panose="02020603050405020304" pitchFamily="18" charset="0"/>
              </a:rPr>
              <a:t>Co lại khi lạnh đi</a:t>
            </a:r>
          </a:p>
          <a:p>
            <a:pPr marL="285750" indent="-285750">
              <a:buFontTx/>
              <a:buChar char="-"/>
            </a:pPr>
            <a:r>
              <a:rPr lang="en-US" sz="4000" dirty="0">
                <a:latin typeface="Times New Roman" panose="02020603050405020304" pitchFamily="18" charset="0"/>
                <a:cs typeface="Times New Roman" panose="02020603050405020304" pitchFamily="18" charset="0"/>
              </a:rPr>
              <a:t>Nở ra khi nóng lên</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1251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918" y="1504949"/>
            <a:ext cx="7099481" cy="1176535"/>
          </a:xfrm>
          <a:solidFill>
            <a:schemeClr val="accent1">
              <a:lumMod val="60000"/>
              <a:lumOff val="40000"/>
            </a:schemeClr>
          </a:solidFill>
        </p:spPr>
        <p:txBody>
          <a:bodyPr>
            <a:normAutofit fontScale="90000"/>
          </a:bodyPr>
          <a:lstStyle/>
          <a:p>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457200" y="2701945"/>
            <a:ext cx="8229600" cy="1657350"/>
          </a:xfrm>
        </p:spPr>
        <p:txBody>
          <a:bodyPr>
            <a:normAutofit lnSpcReduction="10000"/>
          </a:bodyPr>
          <a:lstStyle/>
          <a:p>
            <a:r>
              <a:rPr lang="en-US" dirty="0"/>
              <a:t>a/ </a:t>
            </a:r>
            <a:r>
              <a:rPr lang="en-US" dirty="0" err="1"/>
              <a:t>Nhiệt</a:t>
            </a:r>
            <a:r>
              <a:rPr lang="en-US" dirty="0"/>
              <a:t> </a:t>
            </a:r>
            <a:r>
              <a:rPr lang="en-US" dirty="0" err="1"/>
              <a:t>độ</a:t>
            </a:r>
            <a:endParaRPr lang="en-US" dirty="0"/>
          </a:p>
          <a:p>
            <a:r>
              <a:rPr lang="en-US" dirty="0"/>
              <a:t>b/ </a:t>
            </a:r>
            <a:r>
              <a:rPr lang="en-US" dirty="0" err="1"/>
              <a:t>Nhiệt</a:t>
            </a:r>
            <a:r>
              <a:rPr lang="en-US" dirty="0"/>
              <a:t> </a:t>
            </a:r>
            <a:r>
              <a:rPr lang="en-US" dirty="0" err="1"/>
              <a:t>kế</a:t>
            </a:r>
            <a:endParaRPr lang="en-US" dirty="0"/>
          </a:p>
          <a:p>
            <a:r>
              <a:rPr lang="en-US" dirty="0"/>
              <a:t>c/ </a:t>
            </a:r>
            <a:r>
              <a:rPr lang="en-US" dirty="0" err="1"/>
              <a:t>Ống</a:t>
            </a:r>
            <a:r>
              <a:rPr lang="en-US" dirty="0"/>
              <a:t> </a:t>
            </a:r>
            <a:r>
              <a:rPr lang="en-US" dirty="0" err="1"/>
              <a:t>thủy</a:t>
            </a:r>
            <a:r>
              <a:rPr lang="en-US" dirty="0"/>
              <a:t> </a:t>
            </a:r>
            <a:r>
              <a:rPr lang="en-US" dirty="0" err="1"/>
              <a:t>ngân</a:t>
            </a:r>
            <a:endParaRPr lang="en-US" dirty="0"/>
          </a:p>
        </p:txBody>
      </p:sp>
      <p:sp>
        <p:nvSpPr>
          <p:cNvPr id="4" name="Arc 13"/>
          <p:cNvSpPr>
            <a:spLocks/>
          </p:cNvSpPr>
          <p:nvPr/>
        </p:nvSpPr>
        <p:spPr bwMode="auto">
          <a:xfrm flipH="1">
            <a:off x="738894" y="3280120"/>
            <a:ext cx="457202" cy="419100"/>
          </a:xfrm>
          <a:custGeom>
            <a:avLst/>
            <a:gdLst>
              <a:gd name="G0" fmla="+- 21600 0 0"/>
              <a:gd name="G1" fmla="+- 21600 0 0"/>
              <a:gd name="G2" fmla="+- 21600 0 0"/>
              <a:gd name="T0" fmla="*/ 54 w 43200"/>
              <a:gd name="T1" fmla="*/ 20071 h 43200"/>
              <a:gd name="T2" fmla="*/ 25 w 43200"/>
              <a:gd name="T3" fmla="*/ 20570 h 43200"/>
              <a:gd name="T4" fmla="*/ 21600 w 43200"/>
              <a:gd name="T5" fmla="*/ 21600 h 43200"/>
            </a:gdLst>
            <a:ahLst/>
            <a:cxnLst>
              <a:cxn ang="0">
                <a:pos x="T0" y="T1"/>
              </a:cxn>
              <a:cxn ang="0">
                <a:pos x="T2" y="T3"/>
              </a:cxn>
              <a:cxn ang="0">
                <a:pos x="T4" y="T5"/>
              </a:cxn>
            </a:cxnLst>
            <a:rect l="0" t="0" r="r" b="b"/>
            <a:pathLst>
              <a:path w="43200" h="43200" fill="none" extrusionOk="0">
                <a:moveTo>
                  <a:pt x="54" y="20071"/>
                </a:moveTo>
                <a:cubicBezTo>
                  <a:pt x="856" y="8763"/>
                  <a:pt x="10263" y="-1"/>
                  <a:pt x="21600" y="0"/>
                </a:cubicBezTo>
                <a:cubicBezTo>
                  <a:pt x="33529" y="0"/>
                  <a:pt x="43200" y="9670"/>
                  <a:pt x="43200" y="21600"/>
                </a:cubicBezTo>
                <a:cubicBezTo>
                  <a:pt x="43200" y="33529"/>
                  <a:pt x="33529" y="43200"/>
                  <a:pt x="21600" y="43200"/>
                </a:cubicBezTo>
                <a:cubicBezTo>
                  <a:pt x="9670" y="43200"/>
                  <a:pt x="0" y="33529"/>
                  <a:pt x="0" y="21600"/>
                </a:cubicBezTo>
                <a:cubicBezTo>
                  <a:pt x="-1" y="21256"/>
                  <a:pt x="8" y="20913"/>
                  <a:pt x="24" y="20569"/>
                </a:cubicBezTo>
              </a:path>
              <a:path w="43200" h="43200" stroke="0" extrusionOk="0">
                <a:moveTo>
                  <a:pt x="54" y="20071"/>
                </a:moveTo>
                <a:cubicBezTo>
                  <a:pt x="856" y="8763"/>
                  <a:pt x="10263" y="-1"/>
                  <a:pt x="21600" y="0"/>
                </a:cubicBezTo>
                <a:cubicBezTo>
                  <a:pt x="33529" y="0"/>
                  <a:pt x="43200" y="9670"/>
                  <a:pt x="43200" y="21600"/>
                </a:cubicBezTo>
                <a:cubicBezTo>
                  <a:pt x="43200" y="33529"/>
                  <a:pt x="33529" y="43200"/>
                  <a:pt x="21600" y="43200"/>
                </a:cubicBezTo>
                <a:cubicBezTo>
                  <a:pt x="9670" y="43200"/>
                  <a:pt x="0" y="33529"/>
                  <a:pt x="0" y="21600"/>
                </a:cubicBezTo>
                <a:cubicBezTo>
                  <a:pt x="-1" y="21256"/>
                  <a:pt x="8" y="20913"/>
                  <a:pt x="24" y="20569"/>
                </a:cubicBezTo>
                <a:lnTo>
                  <a:pt x="21600" y="21600"/>
                </a:lnTo>
                <a:close/>
              </a:path>
            </a:pathLst>
          </a:cu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Title 1"/>
          <p:cNvSpPr txBox="1">
            <a:spLocks/>
          </p:cNvSpPr>
          <p:nvPr/>
        </p:nvSpPr>
        <p:spPr bwMode="auto">
          <a:xfrm>
            <a:off x="204721" y="418814"/>
            <a:ext cx="907656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en-US" dirty="0" err="1">
                <a:solidFill>
                  <a:srgbClr val="FF0000"/>
                </a:solidFill>
              </a:rPr>
              <a:t>Cả</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mình</a:t>
            </a:r>
            <a:r>
              <a:rPr lang="en-US" dirty="0">
                <a:solidFill>
                  <a:srgbClr val="FF0000"/>
                </a:solidFill>
              </a:rPr>
              <a:t> </a:t>
            </a:r>
            <a:r>
              <a:rPr lang="en-US" dirty="0" err="1">
                <a:solidFill>
                  <a:srgbClr val="FF0000"/>
                </a:solidFill>
              </a:rPr>
              <a:t>làm</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sau</a:t>
            </a:r>
            <a:r>
              <a:rPr lang="en-US" dirty="0">
                <a:solidFill>
                  <a:srgbClr val="FF0000"/>
                </a:solidFill>
              </a:rPr>
              <a:t> </a:t>
            </a:r>
            <a:r>
              <a:rPr lang="en-US" dirty="0" err="1">
                <a:solidFill>
                  <a:srgbClr val="FF0000"/>
                </a:solidFill>
              </a:rPr>
              <a:t>nhé</a:t>
            </a:r>
            <a:r>
              <a:rPr lang="en-US" dirty="0">
                <a:solidFill>
                  <a:srgbClr val="FF0000"/>
                </a:solidFill>
              </a:rPr>
              <a:t>.</a:t>
            </a:r>
          </a:p>
        </p:txBody>
      </p:sp>
      <p:pic>
        <p:nvPicPr>
          <p:cNvPr id="6" name="Picture 38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86512" y="-55366"/>
            <a:ext cx="8572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989615" y="3982448"/>
            <a:ext cx="890670" cy="11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8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47638" y="4177243"/>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7933561" y="47949"/>
            <a:ext cx="114300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Beginning 9">
            <a:hlinkClick r:id="rId4" action="ppaction://hlinksldjump" highlightClick="1"/>
          </p:cNvPr>
          <p:cNvSpPr/>
          <p:nvPr/>
        </p:nvSpPr>
        <p:spPr>
          <a:xfrm>
            <a:off x="7199388" y="4688021"/>
            <a:ext cx="609600" cy="3429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4234367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8" descr="FSTV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30"/>
            <a:ext cx="990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FSTV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924800" y="0"/>
            <a:ext cx="12192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XMSTR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991600" y="259556"/>
            <a:ext cx="158750" cy="465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XMSTR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0" y="342900"/>
            <a:ext cx="158750" cy="465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6"/>
          <p:cNvSpPr txBox="1">
            <a:spLocks noChangeArrowheads="1"/>
          </p:cNvSpPr>
          <p:nvPr/>
        </p:nvSpPr>
        <p:spPr bwMode="auto">
          <a:xfrm>
            <a:off x="3968750" y="524530"/>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u="sng" dirty="0" err="1">
                <a:latin typeface="Times New Roman" panose="02020603050405020304" pitchFamily="18" charset="0"/>
              </a:rPr>
              <a:t>Khoa</a:t>
            </a:r>
            <a:r>
              <a:rPr lang="en-US" altLang="vi-VN" sz="2800" b="1" u="sng" dirty="0">
                <a:latin typeface="Times New Roman" panose="02020603050405020304" pitchFamily="18" charset="0"/>
              </a:rPr>
              <a:t> </a:t>
            </a:r>
            <a:r>
              <a:rPr lang="en-US" altLang="vi-VN" sz="2800" b="1" u="sng" dirty="0" err="1">
                <a:latin typeface="Times New Roman" panose="02020603050405020304" pitchFamily="18" charset="0"/>
              </a:rPr>
              <a:t>học</a:t>
            </a:r>
            <a:endParaRPr lang="en-US" altLang="vi-VN" sz="2800" b="1" u="sng" dirty="0">
              <a:latin typeface="Times New Roman" panose="02020603050405020304" pitchFamily="18" charset="0"/>
            </a:endParaRPr>
          </a:p>
        </p:txBody>
      </p:sp>
      <p:sp>
        <p:nvSpPr>
          <p:cNvPr id="3" name="TextBox 2"/>
          <p:cNvSpPr txBox="1"/>
          <p:nvPr/>
        </p:nvSpPr>
        <p:spPr>
          <a:xfrm>
            <a:off x="612775" y="1085733"/>
            <a:ext cx="8070850" cy="800219"/>
          </a:xfrm>
          <a:prstGeom prst="rect">
            <a:avLst/>
          </a:prstGeom>
          <a:noFill/>
        </p:spPr>
        <p:txBody>
          <a:bodyPr wrap="square" rtlCol="0">
            <a:spAutoFit/>
          </a:bodyPr>
          <a:lstStyle/>
          <a:p>
            <a:pPr algn="ctr"/>
            <a:r>
              <a:rPr lang="vi-VN" sz="2800" b="1" dirty="0">
                <a:solidFill>
                  <a:srgbClr val="C00000"/>
                </a:solidFill>
              </a:rPr>
              <a:t>VẬT DẪN NHIỆT VÀ VẬT CÁCH NHIỆT</a:t>
            </a:r>
            <a:endParaRPr lang="vi-VN" sz="2800" dirty="0">
              <a:solidFill>
                <a:srgbClr val="C00000"/>
              </a:solidFill>
            </a:endParaRPr>
          </a:p>
          <a:p>
            <a:endParaRPr lang="vi-VN" dirty="0"/>
          </a:p>
        </p:txBody>
      </p:sp>
    </p:spTree>
    <p:extLst>
      <p:ext uri="{BB962C8B-B14F-4D97-AF65-F5344CB8AC3E}">
        <p14:creationId xmlns:p14="http://schemas.microsoft.com/office/powerpoint/2010/main" val="13536643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6" presetClass="emph" presetSubtype="0" fill="hold" grpId="1"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8475" y="0"/>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572000" y="-19050"/>
            <a:ext cx="3329641" cy="932563"/>
          </a:xfrm>
          <a:prstGeom prst="rect">
            <a:avLst/>
          </a:prstGeom>
          <a:noFill/>
        </p:spPr>
        <p:txBody>
          <a:bodyPr wrap="square" rtlCol="0">
            <a:spAutoFit/>
          </a:bodyPr>
          <a:lstStyle/>
          <a:p>
            <a:pPr>
              <a:lnSpc>
                <a:spcPct val="130000"/>
              </a:lnSpc>
            </a:pPr>
            <a:r>
              <a:rPr lang="en-US" sz="4200" b="1" u="sng">
                <a:solidFill>
                  <a:srgbClr val="0000CC"/>
                </a:solidFill>
                <a:latin typeface="+mj-lt"/>
                <a:ea typeface="HP001 5Ha" pitchFamily="34" charset="-127"/>
              </a:rPr>
              <a:t>Thí nghiệm 1</a:t>
            </a:r>
          </a:p>
        </p:txBody>
      </p:sp>
      <p:sp>
        <p:nvSpPr>
          <p:cNvPr id="9" name="TextBox 8"/>
          <p:cNvSpPr txBox="1"/>
          <p:nvPr/>
        </p:nvSpPr>
        <p:spPr>
          <a:xfrm>
            <a:off x="3604559" y="742952"/>
            <a:ext cx="2671550" cy="847091"/>
          </a:xfrm>
          <a:prstGeom prst="rect">
            <a:avLst/>
          </a:prstGeom>
          <a:noFill/>
        </p:spPr>
        <p:txBody>
          <a:bodyPr wrap="square" rtlCol="0">
            <a:spAutoFit/>
          </a:bodyPr>
          <a:lstStyle/>
          <a:p>
            <a:pPr>
              <a:lnSpc>
                <a:spcPct val="120000"/>
              </a:lnSpc>
              <a:spcBef>
                <a:spcPct val="50000"/>
              </a:spcBef>
            </a:pPr>
            <a:r>
              <a:rPr lang="en-US" sz="4400" dirty="0"/>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sát</a:t>
            </a:r>
            <a:endParaRPr lang="en-US" sz="4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581399" y="1504952"/>
            <a:ext cx="5534595" cy="3342453"/>
          </a:xfrm>
          <a:prstGeom prst="rect">
            <a:avLst/>
          </a:prstGeom>
          <a:noFill/>
        </p:spPr>
        <p:txBody>
          <a:bodyPr wrap="square" rtlCol="0">
            <a:spAutoFit/>
          </a:bodyPr>
          <a:lstStyle/>
          <a:p>
            <a:pPr>
              <a:lnSpc>
                <a:spcPct val="120000"/>
              </a:lnSpc>
            </a:pPr>
            <a:r>
              <a:rPr lang="en-US" sz="4400" dirty="0"/>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a:t>:</a:t>
            </a:r>
          </a:p>
          <a:p>
            <a:pPr marL="571500" indent="-571500">
              <a:lnSpc>
                <a:spcPct val="120000"/>
              </a:lnSpc>
              <a:buFont typeface="Wingdings" panose="05000000000000000000" pitchFamily="2" charset="2"/>
              <a:buChar char="Ø"/>
            </a:pPr>
            <a:r>
              <a:rPr lang="en-US" sz="4400" dirty="0" err="1">
                <a:solidFill>
                  <a:srgbClr val="FF0000"/>
                </a:solidFill>
                <a:latin typeface="Times New Roman" panose="02020603050405020304" pitchFamily="18" charset="0"/>
                <a:cs typeface="Times New Roman" panose="02020603050405020304" pitchFamily="18" charset="0"/>
              </a:rPr>
              <a:t>Thìa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nóng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hơn</a:t>
            </a:r>
            <a:r>
              <a:rPr lang="en-US" sz="4400" dirty="0">
                <a:solidFill>
                  <a:srgbClr val="FF0000"/>
                </a:solidFill>
                <a:latin typeface="Times New Roman" panose="02020603050405020304" pitchFamily="18" charset="0"/>
                <a:cs typeface="Times New Roman" panose="02020603050405020304" pitchFamily="18" charset="0"/>
              </a:rPr>
              <a:t> ?</a:t>
            </a:r>
          </a:p>
          <a:p>
            <a:pPr marL="571500" indent="-571500">
              <a:lnSpc>
                <a:spcPct val="120000"/>
              </a:lnSpc>
              <a:buFont typeface="Wingdings" panose="05000000000000000000" pitchFamily="2" charset="2"/>
              <a:buChar char="Ø"/>
            </a:pPr>
            <a:r>
              <a:rPr lang="en-US" sz="4400" dirty="0" err="1">
                <a:solidFill>
                  <a:srgbClr val="0000CC"/>
                </a:solidFill>
                <a:latin typeface="Times New Roman" panose="02020603050405020304" pitchFamily="18" charset="0"/>
                <a:cs typeface="Times New Roman" panose="02020603050405020304" pitchFamily="18" charset="0"/>
              </a:rPr>
              <a:t>Vật</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dẫn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nhiệt</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tốt</a:t>
            </a:r>
            <a:r>
              <a:rPr lang="en-US" sz="4400" dirty="0">
                <a:solidFill>
                  <a:srgbClr val="0000CC"/>
                </a:solidFill>
                <a:latin typeface="Times New Roman" panose="02020603050405020304" pitchFamily="18" charset="0"/>
                <a:cs typeface="Times New Roman" panose="02020603050405020304" pitchFamily="18" charset="0"/>
              </a:rPr>
              <a:t> ?</a:t>
            </a:r>
          </a:p>
          <a:p>
            <a:pPr marL="571500" indent="-571500">
              <a:lnSpc>
                <a:spcPct val="120000"/>
              </a:lnSpc>
              <a:buFont typeface="Wingdings" panose="05000000000000000000" pitchFamily="2" charset="2"/>
              <a:buChar char="Ø"/>
            </a:pPr>
            <a:r>
              <a:rPr lang="en-US" sz="4400" dirty="0" err="1">
                <a:solidFill>
                  <a:srgbClr val="008000"/>
                </a:solidFill>
                <a:latin typeface="Times New Roman" panose="02020603050405020304" pitchFamily="18" charset="0"/>
                <a:cs typeface="Times New Roman" panose="02020603050405020304" pitchFamily="18" charset="0"/>
              </a:rPr>
              <a:t>Vật</a:t>
            </a:r>
            <a:r>
              <a:rPr lang="en-US" sz="4400" dirty="0">
                <a:solidFill>
                  <a:srgbClr val="008000"/>
                </a:solidFill>
                <a:latin typeface="Times New Roman" panose="02020603050405020304" pitchFamily="18" charset="0"/>
                <a:cs typeface="Times New Roman" panose="02020603050405020304" pitchFamily="18" charset="0"/>
              </a:rPr>
              <a:t> </a:t>
            </a:r>
            <a:r>
              <a:rPr lang="en-US" sz="4400" dirty="0" err="1">
                <a:solidFill>
                  <a:srgbClr val="008000"/>
                </a:solidFill>
                <a:latin typeface="Times New Roman" panose="02020603050405020304" pitchFamily="18" charset="0"/>
                <a:cs typeface="Times New Roman" panose="02020603050405020304" pitchFamily="18" charset="0"/>
              </a:rPr>
              <a:t>dẫn</a:t>
            </a:r>
            <a:r>
              <a:rPr lang="en-US" sz="4400" dirty="0">
                <a:solidFill>
                  <a:srgbClr val="008000"/>
                </a:solidFill>
                <a:latin typeface="Times New Roman" panose="02020603050405020304" pitchFamily="18" charset="0"/>
                <a:cs typeface="Times New Roman" panose="02020603050405020304" pitchFamily="18" charset="0"/>
              </a:rPr>
              <a:t> </a:t>
            </a:r>
            <a:r>
              <a:rPr lang="en-US" sz="4400" dirty="0" err="1">
                <a:solidFill>
                  <a:srgbClr val="008000"/>
                </a:solidFill>
                <a:latin typeface="Times New Roman" panose="02020603050405020304" pitchFamily="18" charset="0"/>
                <a:cs typeface="Times New Roman" panose="02020603050405020304" pitchFamily="18" charset="0"/>
              </a:rPr>
              <a:t>nhiệt</a:t>
            </a:r>
            <a:r>
              <a:rPr lang="en-US" sz="4400" dirty="0">
                <a:solidFill>
                  <a:srgbClr val="008000"/>
                </a:solidFill>
                <a:latin typeface="Times New Roman" panose="02020603050405020304" pitchFamily="18" charset="0"/>
                <a:cs typeface="Times New Roman" panose="02020603050405020304" pitchFamily="18" charset="0"/>
              </a:rPr>
              <a:t> </a:t>
            </a:r>
            <a:r>
              <a:rPr lang="en-US" sz="4400" dirty="0" err="1">
                <a:solidFill>
                  <a:srgbClr val="008000"/>
                </a:solidFill>
                <a:latin typeface="Times New Roman" panose="02020603050405020304" pitchFamily="18" charset="0"/>
                <a:cs typeface="Times New Roman" panose="02020603050405020304" pitchFamily="18" charset="0"/>
              </a:rPr>
              <a:t>kém</a:t>
            </a:r>
            <a:r>
              <a:rPr lang="en-US" sz="4400" dirty="0">
                <a:solidFill>
                  <a:srgbClr val="008000"/>
                </a:solidFill>
                <a:latin typeface="Times New Roman" panose="02020603050405020304" pitchFamily="18" charset="0"/>
                <a:cs typeface="Times New Roman" panose="02020603050405020304" pitchFamily="18" charset="0"/>
              </a:rPr>
              <a:t> ?</a:t>
            </a:r>
          </a:p>
        </p:txBody>
      </p:sp>
      <p:pic>
        <p:nvPicPr>
          <p:cNvPr id="7" name="Picture 6" descr="h1t104.jp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77" y="0"/>
            <a:ext cx="368303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59730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8475" y="0"/>
            <a:ext cx="919447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842559" y="-95250"/>
            <a:ext cx="3329641" cy="932563"/>
          </a:xfrm>
          <a:prstGeom prst="rect">
            <a:avLst/>
          </a:prstGeom>
          <a:noFill/>
        </p:spPr>
        <p:txBody>
          <a:bodyPr wrap="square" rtlCol="0">
            <a:spAutoFit/>
          </a:bodyPr>
          <a:lstStyle/>
          <a:p>
            <a:pPr>
              <a:lnSpc>
                <a:spcPct val="130000"/>
              </a:lnSpc>
            </a:pPr>
            <a:r>
              <a:rPr lang="en-US" sz="4200" b="1" u="sng">
                <a:solidFill>
                  <a:srgbClr val="0000CC"/>
                </a:solidFill>
                <a:latin typeface="+mj-lt"/>
                <a:ea typeface="HP001 5Ha" pitchFamily="34" charset="-127"/>
              </a:rPr>
              <a:t>Thí nghiệm 1</a:t>
            </a:r>
          </a:p>
        </p:txBody>
      </p:sp>
      <p:graphicFrame>
        <p:nvGraphicFramePr>
          <p:cNvPr id="4" name="Table 3"/>
          <p:cNvGraphicFramePr>
            <a:graphicFrameLocks noGrp="1"/>
          </p:cNvGraphicFramePr>
          <p:nvPr>
            <p:extLst>
              <p:ext uri="{D42A27DB-BD31-4B8C-83A1-F6EECF244321}">
                <p14:modId xmlns:p14="http://schemas.microsoft.com/office/powerpoint/2010/main" val="492842865"/>
              </p:ext>
            </p:extLst>
          </p:nvPr>
        </p:nvGraphicFramePr>
        <p:xfrm>
          <a:off x="98015" y="837311"/>
          <a:ext cx="8818728" cy="3715639"/>
        </p:xfrm>
        <a:graphic>
          <a:graphicData uri="http://schemas.openxmlformats.org/drawingml/2006/table">
            <a:tbl>
              <a:tblPr firstRow="1" bandRow="1">
                <a:tableStyleId>{93296810-A885-4BE3-A3E7-6D5BEEA58F35}</a:tableStyleId>
              </a:tblPr>
              <a:tblGrid>
                <a:gridCol w="2204682">
                  <a:extLst>
                    <a:ext uri="{9D8B030D-6E8A-4147-A177-3AD203B41FA5}">
                      <a16:colId xmlns:a16="http://schemas.microsoft.com/office/drawing/2014/main" val="20000"/>
                    </a:ext>
                  </a:extLst>
                </a:gridCol>
                <a:gridCol w="2204682">
                  <a:extLst>
                    <a:ext uri="{9D8B030D-6E8A-4147-A177-3AD203B41FA5}">
                      <a16:colId xmlns:a16="http://schemas.microsoft.com/office/drawing/2014/main" val="20001"/>
                    </a:ext>
                  </a:extLst>
                </a:gridCol>
                <a:gridCol w="2204682">
                  <a:extLst>
                    <a:ext uri="{9D8B030D-6E8A-4147-A177-3AD203B41FA5}">
                      <a16:colId xmlns:a16="http://schemas.microsoft.com/office/drawing/2014/main" val="20002"/>
                    </a:ext>
                  </a:extLst>
                </a:gridCol>
                <a:gridCol w="2204682">
                  <a:extLst>
                    <a:ext uri="{9D8B030D-6E8A-4147-A177-3AD203B41FA5}">
                      <a16:colId xmlns:a16="http://schemas.microsoft.com/office/drawing/2014/main" val="20003"/>
                    </a:ext>
                  </a:extLst>
                </a:gridCol>
              </a:tblGrid>
              <a:tr h="761071">
                <a:tc>
                  <a:txBody>
                    <a:bodyPr/>
                    <a:lstStyle/>
                    <a:p>
                      <a:pPr algn="ctr"/>
                      <a:r>
                        <a:rPr lang="en-US" sz="3200">
                          <a:solidFill>
                            <a:schemeClr val="tx1"/>
                          </a:solidFill>
                        </a:rPr>
                        <a:t>Chuẩn bị</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3200">
                          <a:solidFill>
                            <a:schemeClr val="tx1"/>
                          </a:solidFill>
                        </a:rPr>
                        <a:t>Cách</a:t>
                      </a:r>
                      <a:r>
                        <a:rPr lang="en-US" sz="3200" baseline="0">
                          <a:solidFill>
                            <a:schemeClr val="tx1"/>
                          </a:solidFill>
                        </a:rPr>
                        <a:t> làm</a:t>
                      </a:r>
                      <a:endParaRPr lang="en-US" sz="320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3200">
                          <a:solidFill>
                            <a:schemeClr val="tx1"/>
                          </a:solidFill>
                        </a:rPr>
                        <a:t>Dự</a:t>
                      </a:r>
                      <a:r>
                        <a:rPr lang="en-US" sz="3200" baseline="0">
                          <a:solidFill>
                            <a:schemeClr val="tx1"/>
                          </a:solidFill>
                        </a:rPr>
                        <a:t> đoán</a:t>
                      </a:r>
                      <a:endParaRPr lang="en-US" sz="320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3200">
                          <a:solidFill>
                            <a:schemeClr val="tx1"/>
                          </a:solidFill>
                        </a:rPr>
                        <a:t>Kết</a:t>
                      </a:r>
                      <a:r>
                        <a:rPr lang="en-US" sz="3200" baseline="0">
                          <a:solidFill>
                            <a:schemeClr val="tx1"/>
                          </a:solidFill>
                        </a:rPr>
                        <a:t> quả</a:t>
                      </a:r>
                      <a:endParaRPr lang="en-US" sz="320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4568">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52400" y="1581150"/>
            <a:ext cx="2057400" cy="2901243"/>
          </a:xfrm>
          <a:prstGeom prst="rect">
            <a:avLst/>
          </a:prstGeom>
          <a:noFill/>
        </p:spPr>
        <p:txBody>
          <a:bodyPr wrap="square" rtlCol="0">
            <a:spAutoFit/>
          </a:bodyPr>
          <a:lstStyle/>
          <a:p>
            <a:pPr>
              <a:lnSpc>
                <a:spcPct val="130000"/>
              </a:lnSpc>
              <a:spcBef>
                <a:spcPct val="50000"/>
              </a:spcBef>
            </a:pPr>
            <a:r>
              <a:rPr lang="en-US" sz="3600" dirty="0" err="1">
                <a:latin typeface="Times New Roman" panose="02020603050405020304" pitchFamily="18" charset="0"/>
                <a:cs typeface="Times New Roman" panose="02020603050405020304" pitchFamily="18" charset="0"/>
              </a:rPr>
              <a:t>Cốc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nhựa</a:t>
            </a:r>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298045" y="1581150"/>
            <a:ext cx="2133599" cy="2973122"/>
          </a:xfrm>
          <a:prstGeom prst="rect">
            <a:avLst/>
          </a:prstGeom>
          <a:noFill/>
        </p:spPr>
        <p:txBody>
          <a:bodyPr wrap="square" rtlCol="0">
            <a:spAutoFit/>
          </a:bodyPr>
          <a:lstStyle/>
          <a:p>
            <a:pPr algn="ctr">
              <a:lnSpc>
                <a:spcPct val="130000"/>
              </a:lnSpc>
              <a:spcBef>
                <a:spcPct val="50000"/>
              </a:spcBef>
            </a:pPr>
            <a:r>
              <a:rPr lang="en-US" sz="3600" dirty="0">
                <a:latin typeface="Times New Roman" panose="02020603050405020304" pitchFamily="18" charset="0"/>
                <a:cs typeface="Times New Roman" panose="02020603050405020304" pitchFamily="18" charset="0"/>
              </a:rPr>
              <a:t>Cho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nóng</a:t>
            </a:r>
            <a:endParaRPr lang="en-US" sz="3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519890" y="1581150"/>
            <a:ext cx="2108167" cy="2973122"/>
          </a:xfrm>
          <a:prstGeom prst="rect">
            <a:avLst/>
          </a:prstGeom>
          <a:noFill/>
        </p:spPr>
        <p:txBody>
          <a:bodyPr wrap="square" rtlCol="0">
            <a:spAutoFit/>
          </a:bodyPr>
          <a:lstStyle/>
          <a:p>
            <a:pPr algn="ctr">
              <a:lnSpc>
                <a:spcPct val="130000"/>
              </a:lnSpc>
              <a:spcBef>
                <a:spcPct val="50000"/>
              </a:spcBef>
            </a:pPr>
            <a:r>
              <a:rPr lang="en-US" sz="3600" dirty="0" err="1">
                <a:solidFill>
                  <a:srgbClr val="0000CC"/>
                </a:solidFill>
                <a:latin typeface="Times New Roman" panose="02020603050405020304" pitchFamily="18" charset="0"/>
                <a:cs typeface="Times New Roman" panose="02020603050405020304" pitchFamily="18" charset="0"/>
              </a:rPr>
              <a:t>Thìa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bằng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kim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loại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nóng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hơn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thìa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nhựa</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716302" y="1557956"/>
            <a:ext cx="2112196" cy="2973122"/>
          </a:xfrm>
          <a:prstGeom prst="rect">
            <a:avLst/>
          </a:prstGeom>
          <a:noFill/>
        </p:spPr>
        <p:txBody>
          <a:bodyPr wrap="square" rtlCol="0">
            <a:spAutoFit/>
          </a:bodyPr>
          <a:lstStyle/>
          <a:p>
            <a:pPr algn="ctr">
              <a:lnSpc>
                <a:spcPct val="130000"/>
              </a:lnSpc>
              <a:spcBef>
                <a:spcPct val="50000"/>
              </a:spcBef>
            </a:pPr>
            <a:r>
              <a:rPr lang="en-US" sz="3600" dirty="0" err="1">
                <a:solidFill>
                  <a:srgbClr val="FF0000"/>
                </a:solidFill>
                <a:latin typeface="Times New Roman" panose="02020603050405020304" pitchFamily="18" charset="0"/>
                <a:cs typeface="Times New Roman" panose="02020603050405020304" pitchFamily="18" charset="0"/>
              </a:rPr>
              <a:t>Thìa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thìa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nhựa</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21154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4&quot;/&gt;&lt;/object&gt;&lt;object type=&quot;3&quot; unique_id=&quot;10005&quot;&gt;&lt;property id=&quot;20148&quot; value=&quot;5&quot;/&gt;&lt;property id=&quot;20300&quot; value=&quot;Slide 2&quot;/&gt;&lt;property id=&quot;20307&quot; value=&quot;432&quot;/&gt;&lt;/object&gt;&lt;object type=&quot;3&quot; unique_id=&quot;10006&quot;&gt;&lt;property id=&quot;20148&quot; value=&quot;5&quot;/&gt;&lt;property id=&quot;20300&quot; value=&quot;Slide 3&quot;/&gt;&lt;property id=&quot;20307&quot; value=&quot;574&quot;/&gt;&lt;/object&gt;&lt;object type=&quot;3&quot; unique_id=&quot;10007&quot;&gt;&lt;property id=&quot;20148&quot; value=&quot;5&quot;/&gt;&lt;property id=&quot;20300&quot; value=&quot;Slide 4&quot;/&gt;&lt;property id=&quot;20307&quot; value=&quot;575&quot;/&gt;&lt;/object&gt;&lt;object type=&quot;3&quot; unique_id=&quot;10008&quot;&gt;&lt;property id=&quot;20148&quot; value=&quot;5&quot;/&gt;&lt;property id=&quot;20300&quot; value=&quot;Slide 5&quot;/&gt;&lt;property id=&quot;20307&quot; value=&quot;576&quot;/&gt;&lt;/object&gt;&lt;object type=&quot;3&quot; unique_id=&quot;10009&quot;&gt;&lt;property id=&quot;20148&quot; value=&quot;5&quot;/&gt;&lt;property id=&quot;20300&quot; value=&quot;Slide 6&quot;/&gt;&lt;property id=&quot;20307&quot; value=&quot;468&quot;/&gt;&lt;/object&gt;&lt;object type=&quot;3&quot; unique_id=&quot;10010&quot;&gt;&lt;property id=&quot;20148&quot; value=&quot;5&quot;/&gt;&lt;property id=&quot;20300&quot; value=&quot;Slide 7&quot;/&gt;&lt;property id=&quot;20307&quot; value=&quot;579&quot;/&gt;&lt;/object&gt;&lt;object type=&quot;3&quot; unique_id=&quot;10011&quot;&gt;&lt;property id=&quot;20148&quot; value=&quot;5&quot;/&gt;&lt;property id=&quot;20300&quot; value=&quot;Slide 8&quot;/&gt;&lt;property id=&quot;20307&quot; value=&quot;469&quot;/&gt;&lt;/object&gt;&lt;object type=&quot;3&quot; unique_id=&quot;10012&quot;&gt;&lt;property id=&quot;20148&quot; value=&quot;5&quot;/&gt;&lt;property id=&quot;20300&quot; value=&quot;Slide 9&quot;/&gt;&lt;property id=&quot;20307&quot; value=&quot;577&quot;/&gt;&lt;/object&gt;&lt;object type=&quot;3&quot; unique_id=&quot;10013&quot;&gt;&lt;property id=&quot;20148&quot; value=&quot;5&quot;/&gt;&lt;property id=&quot;20300&quot; value=&quot;Slide 10&quot;/&gt;&lt;property id=&quot;20307&quot; value=&quot;578&quot;/&gt;&lt;/object&gt;&lt;object type=&quot;3&quot; unique_id=&quot;10014&quot;&gt;&lt;property id=&quot;20148&quot; value=&quot;5&quot;/&gt;&lt;property id=&quot;20300&quot; value=&quot;Slide 11&quot;/&gt;&lt;property id=&quot;20307&quot; value=&quot;580&quot;/&gt;&lt;/object&gt;&lt;object type=&quot;3&quot; unique_id=&quot;10015&quot;&gt;&lt;property id=&quot;20148&quot; value=&quot;5&quot;/&gt;&lt;property id=&quot;20300&quot; value=&quot;Slide 12&quot;/&gt;&lt;property id=&quot;20307&quot; value=&quot;581&quot;/&gt;&lt;/object&gt;&lt;object type=&quot;3&quot; unique_id=&quot;10016&quot;&gt;&lt;property id=&quot;20148&quot; value=&quot;5&quot;/&gt;&lt;property id=&quot;20300&quot; value=&quot;Slide 13&quot;/&gt;&lt;property id=&quot;20307&quot; value=&quot;582&quot;/&gt;&lt;/object&gt;&lt;object type=&quot;3&quot; unique_id=&quot;10017&quot;&gt;&lt;property id=&quot;20148&quot; value=&quot;5&quot;/&gt;&lt;property id=&quot;20300&quot; value=&quot;Slide 14&quot;/&gt;&lt;property id=&quot;20307&quot; value=&quot;583&quot;/&gt;&lt;/object&gt;&lt;object type=&quot;3&quot; unique_id=&quot;10018&quot;&gt;&lt;property id=&quot;20148&quot; value=&quot;5&quot;/&gt;&lt;property id=&quot;20300&quot; value=&quot;Slide 15&quot;/&gt;&lt;property id=&quot;20307&quot; value=&quot;585&quot;/&gt;&lt;/object&gt;&lt;object type=&quot;3&quot; unique_id=&quot;10019&quot;&gt;&lt;property id=&quot;20148&quot; value=&quot;5&quot;/&gt;&lt;property id=&quot;20300&quot; value=&quot;Slide 16&quot;/&gt;&lt;property id=&quot;20307&quot; value=&quot;564&quot;/&gt;&lt;/object&gt;&lt;object type=&quot;3&quot; unique_id=&quot;10020&quot;&gt;&lt;property id=&quot;20148&quot; value=&quot;5&quot;/&gt;&lt;property id=&quot;20300&quot; value=&quot;Slide 17&quot;/&gt;&lt;property id=&quot;20307&quot; value=&quot;584&quot;/&gt;&lt;/object&gt;&lt;object type=&quot;3&quot; unique_id=&quot;10021&quot;&gt;&lt;property id=&quot;20148&quot; value=&quot;5&quot;/&gt;&lt;property id=&quot;20300&quot; value=&quot;Slide 18&quot;/&gt;&lt;property id=&quot;20307&quot; value=&quot;586&quot;/&gt;&lt;/object&gt;&lt;object type=&quot;3&quot; unique_id=&quot;10022&quot;&gt;&lt;property id=&quot;20148&quot; value=&quot;5&quot;/&gt;&lt;property id=&quot;20300&quot; value=&quot;Slide 19&quot;/&gt;&lt;property id=&quot;20307&quot; value=&quot;587&quot;/&gt;&lt;/object&gt;&lt;object type=&quot;3&quot; unique_id=&quot;10023&quot;&gt;&lt;property id=&quot;20148&quot; value=&quot;5&quot;/&gt;&lt;property id=&quot;20300&quot; value=&quot;Slide 20&quot;/&gt;&lt;property id=&quot;20307&quot; value=&quot;565&quot;/&gt;&lt;/object&gt;&lt;object type=&quot;3&quot; unique_id=&quot;10024&quot;&gt;&lt;property id=&quot;20148&quot; value=&quot;5&quot;/&gt;&lt;property id=&quot;20300&quot; value=&quot;Slide 21&quot;/&gt;&lt;property id=&quot;20307&quot; value=&quot;485&quot;/&gt;&lt;/object&gt;&lt;object type=&quot;3&quot; unique_id=&quot;10025&quot;&gt;&lt;property id=&quot;20148&quot; value=&quot;5&quot;/&gt;&lt;property id=&quot;20300&quot; value=&quot;Slide 22&quot;/&gt;&lt;property id=&quot;20307&quot; value=&quot;566&quot;/&gt;&lt;/object&gt;&lt;object type=&quot;3&quot; unique_id=&quot;10026&quot;&gt;&lt;property id=&quot;20148&quot; value=&quot;5&quot;/&gt;&lt;property id=&quot;20300&quot; value=&quot;Slide 23&quot;/&gt;&lt;property id=&quot;20307&quot; value=&quot;591&quot;/&gt;&lt;/object&gt;&lt;object type=&quot;3&quot; unique_id=&quot;10027&quot;&gt;&lt;property id=&quot;20148&quot; value=&quot;5&quot;/&gt;&lt;property id=&quot;20300&quot; value=&quot;Slide 24&quot;/&gt;&lt;property id=&quot;20307&quot; value=&quot;589&quot;/&gt;&lt;/object&gt;&lt;object type=&quot;3&quot; unique_id=&quot;10028&quot;&gt;&lt;property id=&quot;20148&quot; value=&quot;5&quot;/&gt;&lt;property id=&quot;20300&quot; value=&quot;Slide 25&quot;/&gt;&lt;property id=&quot;20307&quot; value=&quot;590&quot;/&gt;&lt;/object&gt;&lt;object type=&quot;3&quot; unique_id=&quot;10029&quot;&gt;&lt;property id=&quot;20148&quot; value=&quot;5&quot;/&gt;&lt;property id=&quot;20300&quot; value=&quot;Slide 26&quot;/&gt;&lt;property id=&quot;20307&quot; value=&quot;569&quot;/&gt;&lt;/object&gt;&lt;object type=&quot;3&quot; unique_id=&quot;10030&quot;&gt;&lt;property id=&quot;20148&quot; value=&quot;5&quot;/&gt;&lt;property id=&quot;20300&quot; value=&quot;Slide 27&quot;/&gt;&lt;property id=&quot;20307&quot; value=&quot;592&quot;/&gt;&lt;/object&gt;&lt;object type=&quot;3&quot; unique_id=&quot;10031&quot;&gt;&lt;property id=&quot;20148&quot; value=&quot;5&quot;/&gt;&lt;property id=&quot;20300&quot; value=&quot;Slide 28&quot;/&gt;&lt;property id=&quot;20307&quot; value=&quot;593&quot;/&gt;&lt;/object&gt;&lt;object type=&quot;3&quot; unique_id=&quot;10032&quot;&gt;&lt;property id=&quot;20148&quot; value=&quot;5&quot;/&gt;&lt;property id=&quot;20300&quot; value=&quot;Slide 29&quot;/&gt;&lt;property id=&quot;20307&quot; value=&quot;594&quot;/&gt;&lt;/object&gt;&lt;object type=&quot;3&quot; unique_id=&quot;10033&quot;&gt;&lt;property id=&quot;20148&quot; value=&quot;5&quot;/&gt;&lt;property id=&quot;20300&quot; value=&quot;Slide 30&quot;/&gt;&lt;property id=&quot;20307&quot; value=&quot;595&quot;/&gt;&lt;/object&gt;&lt;object type=&quot;3&quot; unique_id=&quot;10034&quot;&gt;&lt;property id=&quot;20148&quot; value=&quot;5&quot;/&gt;&lt;property id=&quot;20300&quot; value=&quot;Slide 31&quot;/&gt;&lt;property id=&quot;20307&quot; value=&quot;596&quot;/&gt;&lt;/object&gt;&lt;object type=&quot;3&quot; unique_id=&quot;10035&quot;&gt;&lt;property id=&quot;20148&quot; value=&quot;5&quot;/&gt;&lt;property id=&quot;20300&quot; value=&quot;Slide 32&quot;/&gt;&lt;property id=&quot;20307&quot; value=&quot;597&quot;/&gt;&lt;/object&gt;&lt;object type=&quot;3&quot; unique_id=&quot;10036&quot;&gt;&lt;property id=&quot;20148&quot; value=&quot;5&quot;/&gt;&lt;property id=&quot;20300&quot; value=&quot;Slide 33&quot;/&gt;&lt;property id=&quot;20307&quot; value=&quot;542&quot;/&gt;&lt;/object&gt;&lt;object type=&quot;3&quot; unique_id=&quot;10037&quot;&gt;&lt;property id=&quot;20148&quot; value=&quot;5&quot;/&gt;&lt;property id=&quot;20300&quot; value=&quot;Slide 34&quot;/&gt;&lt;property id=&quot;20307&quot; value=&quot;420&quot;/&gt;&lt;/object&gt;&lt;object type=&quot;3&quot; unique_id=&quot;10038&quot;&gt;&lt;property id=&quot;20148&quot; value=&quot;5&quot;/&gt;&lt;property id=&quot;20300&quot; value=&quot;Slide 35&quot;/&gt;&lt;property id=&quot;20307&quot; value=&quot;45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3474</TotalTime>
  <Words>880</Words>
  <Application>Microsoft Office PowerPoint</Application>
  <PresentationFormat>On-screen Show (16:9)</PresentationFormat>
  <Paragraphs>97</Paragraphs>
  <Slides>35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.VnTeknicalH</vt:lpstr>
      <vt:lpstr>Arial</vt:lpstr>
      <vt:lpstr>Calibri</vt:lpstr>
      <vt:lpstr>HP001 5Ha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Để đo nhiệt độ của vật, ta sử dụng cái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HP Folio 1040</cp:lastModifiedBy>
  <cp:revision>381</cp:revision>
  <dcterms:created xsi:type="dcterms:W3CDTF">2014-09-16T11:54:17Z</dcterms:created>
  <dcterms:modified xsi:type="dcterms:W3CDTF">2017-09-16T16:12:56Z</dcterms:modified>
</cp:coreProperties>
</file>